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0" r:id="rId1"/>
    <p:sldMasterId id="2147483964" r:id="rId2"/>
  </p:sldMasterIdLst>
  <p:notesMasterIdLst>
    <p:notesMasterId r:id="rId56"/>
  </p:notesMasterIdLst>
  <p:handoutMasterIdLst>
    <p:handoutMasterId r:id="rId57"/>
  </p:handoutMasterIdLst>
  <p:sldIdLst>
    <p:sldId id="380" r:id="rId3"/>
    <p:sldId id="531" r:id="rId4"/>
    <p:sldId id="532" r:id="rId5"/>
    <p:sldId id="533" r:id="rId6"/>
    <p:sldId id="534" r:id="rId7"/>
    <p:sldId id="535" r:id="rId8"/>
    <p:sldId id="536" r:id="rId9"/>
    <p:sldId id="537" r:id="rId10"/>
    <p:sldId id="538" r:id="rId11"/>
    <p:sldId id="539" r:id="rId12"/>
    <p:sldId id="540" r:id="rId13"/>
    <p:sldId id="468" r:id="rId14"/>
    <p:sldId id="541" r:id="rId15"/>
    <p:sldId id="542" r:id="rId16"/>
    <p:sldId id="474" r:id="rId17"/>
    <p:sldId id="518" r:id="rId18"/>
    <p:sldId id="543" r:id="rId19"/>
    <p:sldId id="544" r:id="rId20"/>
    <p:sldId id="546" r:id="rId21"/>
    <p:sldId id="547" r:id="rId22"/>
    <p:sldId id="548" r:id="rId23"/>
    <p:sldId id="549" r:id="rId24"/>
    <p:sldId id="550" r:id="rId25"/>
    <p:sldId id="551" r:id="rId26"/>
    <p:sldId id="552" r:id="rId27"/>
    <p:sldId id="553" r:id="rId28"/>
    <p:sldId id="554" r:id="rId29"/>
    <p:sldId id="555" r:id="rId30"/>
    <p:sldId id="545" r:id="rId31"/>
    <p:sldId id="556" r:id="rId32"/>
    <p:sldId id="557" r:id="rId33"/>
    <p:sldId id="558" r:id="rId34"/>
    <p:sldId id="559" r:id="rId35"/>
    <p:sldId id="560" r:id="rId36"/>
    <p:sldId id="566" r:id="rId37"/>
    <p:sldId id="567" r:id="rId38"/>
    <p:sldId id="568" r:id="rId39"/>
    <p:sldId id="561" r:id="rId40"/>
    <p:sldId id="562" r:id="rId41"/>
    <p:sldId id="563" r:id="rId42"/>
    <p:sldId id="564" r:id="rId43"/>
    <p:sldId id="569" r:id="rId44"/>
    <p:sldId id="565" r:id="rId45"/>
    <p:sldId id="570" r:id="rId46"/>
    <p:sldId id="571" r:id="rId47"/>
    <p:sldId id="572" r:id="rId48"/>
    <p:sldId id="573" r:id="rId49"/>
    <p:sldId id="574" r:id="rId50"/>
    <p:sldId id="576" r:id="rId51"/>
    <p:sldId id="577" r:id="rId52"/>
    <p:sldId id="578" r:id="rId53"/>
    <p:sldId id="579" r:id="rId54"/>
    <p:sldId id="580" r:id="rId55"/>
  </p:sldIdLst>
  <p:sldSz cx="9144000" cy="6858000" type="screen4x3"/>
  <p:notesSz cx="6781800" cy="9926638"/>
  <p:defaultTextStyle>
    <a:defPPr>
      <a:defRPr lang="zh-CN"/>
    </a:defPPr>
    <a:lvl1pPr algn="l" rtl="0" fontAlgn="base">
      <a:spcBef>
        <a:spcPct val="0"/>
      </a:spcBef>
      <a:spcAft>
        <a:spcPct val="0"/>
      </a:spcAft>
      <a:defRPr b="1" kern="1200">
        <a:solidFill>
          <a:schemeClr val="tx1"/>
        </a:solidFill>
        <a:latin typeface="Arial" charset="0"/>
        <a:ea typeface="宋体" pitchFamily="2" charset="-122"/>
        <a:cs typeface="+mn-cs"/>
      </a:defRPr>
    </a:lvl1pPr>
    <a:lvl2pPr marL="457200" algn="l" rtl="0" fontAlgn="base">
      <a:spcBef>
        <a:spcPct val="0"/>
      </a:spcBef>
      <a:spcAft>
        <a:spcPct val="0"/>
      </a:spcAft>
      <a:defRPr b="1" kern="1200">
        <a:solidFill>
          <a:schemeClr val="tx1"/>
        </a:solidFill>
        <a:latin typeface="Arial" charset="0"/>
        <a:ea typeface="宋体" pitchFamily="2" charset="-122"/>
        <a:cs typeface="+mn-cs"/>
      </a:defRPr>
    </a:lvl2pPr>
    <a:lvl3pPr marL="914400" algn="l" rtl="0" fontAlgn="base">
      <a:spcBef>
        <a:spcPct val="0"/>
      </a:spcBef>
      <a:spcAft>
        <a:spcPct val="0"/>
      </a:spcAft>
      <a:defRPr b="1" kern="1200">
        <a:solidFill>
          <a:schemeClr val="tx1"/>
        </a:solidFill>
        <a:latin typeface="Arial" charset="0"/>
        <a:ea typeface="宋体" pitchFamily="2" charset="-122"/>
        <a:cs typeface="+mn-cs"/>
      </a:defRPr>
    </a:lvl3pPr>
    <a:lvl4pPr marL="1371600" algn="l" rtl="0" fontAlgn="base">
      <a:spcBef>
        <a:spcPct val="0"/>
      </a:spcBef>
      <a:spcAft>
        <a:spcPct val="0"/>
      </a:spcAft>
      <a:defRPr b="1" kern="1200">
        <a:solidFill>
          <a:schemeClr val="tx1"/>
        </a:solidFill>
        <a:latin typeface="Arial" charset="0"/>
        <a:ea typeface="宋体" pitchFamily="2" charset="-122"/>
        <a:cs typeface="+mn-cs"/>
      </a:defRPr>
    </a:lvl4pPr>
    <a:lvl5pPr marL="1828800" algn="l" rtl="0" fontAlgn="base">
      <a:spcBef>
        <a:spcPct val="0"/>
      </a:spcBef>
      <a:spcAft>
        <a:spcPct val="0"/>
      </a:spcAft>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333FF"/>
    <a:srgbClr val="0000FF"/>
    <a:srgbClr val="000066"/>
    <a:srgbClr val="660066"/>
    <a:srgbClr val="FF33CC"/>
    <a:srgbClr val="E1FF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48" autoAdjust="0"/>
    <p:restoredTop sz="87050" autoAdjust="0"/>
  </p:normalViewPr>
  <p:slideViewPr>
    <p:cSldViewPr>
      <p:cViewPr varScale="1">
        <p:scale>
          <a:sx n="105" d="100"/>
          <a:sy n="105" d="100"/>
        </p:scale>
        <p:origin x="69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bwMode="auto">
          <a:xfrm>
            <a:off x="0" y="0"/>
            <a:ext cx="29384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b="0">
                <a:latin typeface="Arial" charset="0"/>
                <a:ea typeface="宋体" pitchFamily="2" charset="-122"/>
                <a:cs typeface="+mn-cs"/>
              </a:defRPr>
            </a:lvl1pPr>
          </a:lstStyle>
          <a:p>
            <a:pPr>
              <a:defRPr/>
            </a:pPr>
            <a:endParaRPr lang="zh-CN" altLang="en-US"/>
          </a:p>
        </p:txBody>
      </p:sp>
      <p:sp>
        <p:nvSpPr>
          <p:cNvPr id="163843" name="Rectangle 3"/>
          <p:cNvSpPr>
            <a:spLocks noGrp="1" noChangeArrowheads="1"/>
          </p:cNvSpPr>
          <p:nvPr>
            <p:ph type="dt" sz="quarter" idx="1"/>
          </p:nvPr>
        </p:nvSpPr>
        <p:spPr bwMode="auto">
          <a:xfrm>
            <a:off x="3841750" y="0"/>
            <a:ext cx="29384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latin typeface="Arial" charset="0"/>
                <a:ea typeface="宋体" pitchFamily="2" charset="-122"/>
                <a:cs typeface="+mn-cs"/>
              </a:defRPr>
            </a:lvl1pPr>
          </a:lstStyle>
          <a:p>
            <a:pPr>
              <a:defRPr/>
            </a:pPr>
            <a:fld id="{6938B21D-1AD7-44CE-8119-1D797BAC3F9F}" type="datetimeFigureOut">
              <a:rPr lang="zh-CN" altLang="en-US"/>
              <a:pPr>
                <a:defRPr/>
              </a:pPr>
              <a:t>2020-10-25</a:t>
            </a:fld>
            <a:endParaRPr lang="en-US" altLang="zh-CN"/>
          </a:p>
        </p:txBody>
      </p:sp>
      <p:sp>
        <p:nvSpPr>
          <p:cNvPr id="163844" name="Rectangle 4"/>
          <p:cNvSpPr>
            <a:spLocks noGrp="1" noChangeArrowheads="1"/>
          </p:cNvSpPr>
          <p:nvPr>
            <p:ph type="ftr" sz="quarter" idx="2"/>
          </p:nvPr>
        </p:nvSpPr>
        <p:spPr bwMode="auto">
          <a:xfrm>
            <a:off x="0" y="9428163"/>
            <a:ext cx="293846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b="0">
                <a:latin typeface="Arial" charset="0"/>
                <a:ea typeface="宋体" pitchFamily="2" charset="-122"/>
                <a:cs typeface="+mn-cs"/>
              </a:defRPr>
            </a:lvl1pPr>
          </a:lstStyle>
          <a:p>
            <a:pPr>
              <a:defRPr/>
            </a:pPr>
            <a:endParaRPr lang="en-US" altLang="zh-CN"/>
          </a:p>
        </p:txBody>
      </p:sp>
      <p:sp>
        <p:nvSpPr>
          <p:cNvPr id="163845" name="Rectangle 5"/>
          <p:cNvSpPr>
            <a:spLocks noGrp="1" noChangeArrowheads="1"/>
          </p:cNvSpPr>
          <p:nvPr>
            <p:ph type="sldNum" sz="quarter" idx="3"/>
          </p:nvPr>
        </p:nvSpPr>
        <p:spPr bwMode="auto">
          <a:xfrm>
            <a:off x="3841750" y="9428163"/>
            <a:ext cx="293846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latin typeface="Arial" charset="0"/>
                <a:ea typeface="宋体" pitchFamily="2" charset="-122"/>
                <a:cs typeface="+mn-cs"/>
              </a:defRPr>
            </a:lvl1pPr>
          </a:lstStyle>
          <a:p>
            <a:pPr>
              <a:defRPr/>
            </a:pPr>
            <a:fld id="{75B75351-C92A-483D-AFC8-666DD292277D}" type="slidenum">
              <a:rPr lang="zh-CN" altLang="en-US"/>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38463" cy="496888"/>
          </a:xfrm>
          <a:prstGeom prst="rect">
            <a:avLst/>
          </a:prstGeom>
        </p:spPr>
        <p:txBody>
          <a:bodyPr vert="horz" lIns="91440" tIns="45720" rIns="91440" bIns="45720" rtlCol="0"/>
          <a:lstStyle>
            <a:lvl1pPr algn="l">
              <a:defRPr sz="1200" b="0">
                <a:latin typeface="Arial" charset="0"/>
                <a:ea typeface="宋体" charset="-122"/>
                <a:cs typeface="+mn-cs"/>
              </a:defRPr>
            </a:lvl1pPr>
          </a:lstStyle>
          <a:p>
            <a:pPr>
              <a:defRPr/>
            </a:pPr>
            <a:endParaRPr lang="zh-CN" altLang="en-US"/>
          </a:p>
        </p:txBody>
      </p:sp>
      <p:sp>
        <p:nvSpPr>
          <p:cNvPr id="3" name="日期占位符 2"/>
          <p:cNvSpPr>
            <a:spLocks noGrp="1"/>
          </p:cNvSpPr>
          <p:nvPr>
            <p:ph type="dt" idx="1"/>
          </p:nvPr>
        </p:nvSpPr>
        <p:spPr>
          <a:xfrm>
            <a:off x="3841750" y="0"/>
            <a:ext cx="2938463" cy="496888"/>
          </a:xfrm>
          <a:prstGeom prst="rect">
            <a:avLst/>
          </a:prstGeom>
        </p:spPr>
        <p:txBody>
          <a:bodyPr vert="horz" lIns="91440" tIns="45720" rIns="91440" bIns="45720" rtlCol="0"/>
          <a:lstStyle>
            <a:lvl1pPr algn="r">
              <a:defRPr sz="1200" b="0">
                <a:latin typeface="Arial" charset="0"/>
                <a:ea typeface="宋体" charset="-122"/>
                <a:cs typeface="+mn-cs"/>
              </a:defRPr>
            </a:lvl1pPr>
          </a:lstStyle>
          <a:p>
            <a:pPr>
              <a:defRPr/>
            </a:pPr>
            <a:fld id="{D9853057-BB98-483B-8207-BF22A5897F29}" type="datetimeFigureOut">
              <a:rPr lang="zh-CN" altLang="en-US"/>
              <a:pPr>
                <a:defRPr/>
              </a:pPr>
              <a:t>2020-10-25</a:t>
            </a:fld>
            <a:endParaRPr lang="zh-CN" altLang="en-US"/>
          </a:p>
        </p:txBody>
      </p:sp>
      <p:sp>
        <p:nvSpPr>
          <p:cNvPr id="4" name="幻灯片图像占位符 3"/>
          <p:cNvSpPr>
            <a:spLocks noGrp="1" noRot="1" noChangeAspect="1"/>
          </p:cNvSpPr>
          <p:nvPr>
            <p:ph type="sldImg" idx="2"/>
          </p:nvPr>
        </p:nvSpPr>
        <p:spPr>
          <a:xfrm>
            <a:off x="909638" y="744538"/>
            <a:ext cx="4964112" cy="3722687"/>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77863" y="4714875"/>
            <a:ext cx="5426075" cy="4467225"/>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28163"/>
            <a:ext cx="2938463" cy="496887"/>
          </a:xfrm>
          <a:prstGeom prst="rect">
            <a:avLst/>
          </a:prstGeom>
        </p:spPr>
        <p:txBody>
          <a:bodyPr vert="horz" lIns="91440" tIns="45720" rIns="91440" bIns="45720" rtlCol="0" anchor="b"/>
          <a:lstStyle>
            <a:lvl1pPr algn="l">
              <a:defRPr sz="1200" b="0">
                <a:latin typeface="Arial" charset="0"/>
                <a:ea typeface="宋体"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41750" y="9428163"/>
            <a:ext cx="2938463" cy="496887"/>
          </a:xfrm>
          <a:prstGeom prst="rect">
            <a:avLst/>
          </a:prstGeom>
        </p:spPr>
        <p:txBody>
          <a:bodyPr vert="horz" lIns="91440" tIns="45720" rIns="91440" bIns="45720" rtlCol="0" anchor="b"/>
          <a:lstStyle>
            <a:lvl1pPr algn="r">
              <a:defRPr sz="1200" b="0">
                <a:latin typeface="Arial" charset="0"/>
                <a:ea typeface="宋体" charset="-122"/>
                <a:cs typeface="+mn-cs"/>
              </a:defRPr>
            </a:lvl1pPr>
          </a:lstStyle>
          <a:p>
            <a:pPr>
              <a:defRPr/>
            </a:pPr>
            <a:fld id="{E508D1B2-D5F5-488C-A249-EAF008DA9B1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headEnd/>
            <a:tailEnd/>
          </a:ln>
        </p:spPr>
      </p:sp>
      <p:sp>
        <p:nvSpPr>
          <p:cNvPr id="70659" name="备注占位符 2"/>
          <p:cNvSpPr>
            <a:spLocks noGrp="1"/>
          </p:cNvSpPr>
          <p:nvPr>
            <p:ph type="body" idx="1"/>
          </p:nvPr>
        </p:nvSpPr>
        <p:spPr bwMode="auto">
          <a:noFill/>
        </p:spPr>
        <p:txBody>
          <a:bodyPr/>
          <a:lstStyle/>
          <a:p>
            <a:endParaRPr lang="zh-CN" altLang="en-US"/>
          </a:p>
        </p:txBody>
      </p:sp>
      <p:sp>
        <p:nvSpPr>
          <p:cNvPr id="7066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7D02563-789D-4411-A1D5-7D3E425003B4}" type="slidenum">
              <a:rPr lang="zh-CN" altLang="en-US" smtClean="0">
                <a:ea typeface="宋体" pitchFamily="2" charset="-122"/>
              </a:rPr>
              <a:pPr>
                <a:defRPr/>
              </a:pPr>
              <a:t>1</a:t>
            </a:fld>
            <a:endParaRPr lang="zh-CN" altLang="en-US">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145432E6-530E-4FDB-B0C5-E86086CD65C0}" type="slidenum">
              <a:rPr lang="zh-CN" altLang="en-US" smtClean="0">
                <a:ea typeface="宋体" pitchFamily="2" charset="-122"/>
              </a:rPr>
              <a:pPr>
                <a:defRPr/>
              </a:pPr>
              <a:t>15</a:t>
            </a:fld>
            <a:endParaRPr lang="en-US" altLang="zh-CN">
              <a:ea typeface="宋体" pitchFamily="2" charset="-122"/>
            </a:endParaRPr>
          </a:p>
        </p:txBody>
      </p:sp>
      <p:sp>
        <p:nvSpPr>
          <p:cNvPr id="737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3732" name="Rectangle 3"/>
          <p:cNvSpPr>
            <a:spLocks noGrp="1" noChangeArrowheads="1"/>
          </p:cNvSpPr>
          <p:nvPr>
            <p:ph type="body" idx="1"/>
          </p:nvPr>
        </p:nvSpPr>
        <p:spPr bwMode="auto">
          <a:noFill/>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0822A001-A48E-4914-9EBE-D119F42FCEAC}" type="slidenum">
              <a:rPr lang="zh-CN" altLang="en-US" smtClean="0">
                <a:ea typeface="宋体" pitchFamily="2" charset="-122"/>
              </a:rPr>
              <a:pPr>
                <a:defRPr/>
              </a:pPr>
              <a:t>16</a:t>
            </a:fld>
            <a:endParaRPr lang="en-US" altLang="zh-CN">
              <a:ea typeface="宋体" pitchFamily="2" charset="-122"/>
            </a:endParaRPr>
          </a:p>
        </p:txBody>
      </p:sp>
      <p:sp>
        <p:nvSpPr>
          <p:cNvPr id="747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4756" name="Rectangle 3"/>
          <p:cNvSpPr>
            <a:spLocks noGrp="1" noChangeArrowheads="1"/>
          </p:cNvSpPr>
          <p:nvPr>
            <p:ph type="body" idx="1"/>
          </p:nvPr>
        </p:nvSpPr>
        <p:spPr bwMode="auto">
          <a:noFill/>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3613" y="808038"/>
            <a:ext cx="4854575" cy="3641725"/>
          </a:xfrm>
          <a:prstGeom prst="rect">
            <a:avLst/>
          </a:prstGeo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19363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3613" y="808038"/>
            <a:ext cx="4854575" cy="3641725"/>
          </a:xfrm>
          <a:prstGeom prst="rect">
            <a:avLst/>
          </a:prstGeo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78936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79AF36B2-3673-48E2-8ED1-60AFD9042D06}" type="slidenum">
              <a:rPr lang="zh-CN" altLang="en-US" smtClean="0">
                <a:ea typeface="宋体" pitchFamily="2" charset="-122"/>
              </a:rPr>
              <a:pPr/>
              <a:t>26</a:t>
            </a:fld>
            <a:endParaRPr lang="en-US" altLang="zh-CN">
              <a:ea typeface="宋体" pitchFamily="2" charset="-122"/>
            </a:endParaRPr>
          </a:p>
        </p:txBody>
      </p:sp>
      <p:sp>
        <p:nvSpPr>
          <p:cNvPr id="952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5236" name="Rectangle 3"/>
          <p:cNvSpPr>
            <a:spLocks noGrp="1" noChangeArrowheads="1"/>
          </p:cNvSpPr>
          <p:nvPr>
            <p:ph type="body" idx="1"/>
          </p:nvPr>
        </p:nvSpPr>
        <p:spPr bwMode="auto">
          <a:noFill/>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前面介绍了当前行业中通用的芯片技术架构，现在我们来了解一下华为的人工智能芯片产品</a:t>
            </a:r>
            <a:r>
              <a:rPr lang="en-US" altLang="zh-CN" dirty="0"/>
              <a:t>——</a:t>
            </a:r>
            <a:r>
              <a:rPr lang="zh-CN" altLang="en-US" dirty="0"/>
              <a:t>昇腾</a:t>
            </a:r>
            <a:r>
              <a:rPr lang="en-US" altLang="zh-CN" dirty="0"/>
              <a:t>AI</a:t>
            </a:r>
            <a:r>
              <a:rPr lang="zh-CN" altLang="en-US" dirty="0"/>
              <a:t>处理器。</a:t>
            </a:r>
            <a:endParaRPr lang="en-US" altLang="zh-CN" dirty="0"/>
          </a:p>
          <a:p>
            <a:r>
              <a:rPr lang="zh-CN" altLang="en-US" dirty="0"/>
              <a:t>这里只是简单的</a:t>
            </a:r>
            <a:r>
              <a:rPr lang="zh-CN" altLang="en-US"/>
              <a:t>介绍，让大家有个基本的认知。在</a:t>
            </a:r>
            <a:r>
              <a:rPr lang="zh-CN" altLang="en-US" dirty="0"/>
              <a:t>下一章，我们会详细介绍</a:t>
            </a:r>
            <a:r>
              <a:rPr lang="en-US" altLang="zh-CN" dirty="0"/>
              <a:t>Ascend</a:t>
            </a:r>
            <a:r>
              <a:rPr lang="zh-CN" altLang="en-US" dirty="0"/>
              <a:t>处理器的架构、达芬奇架构、软件栈等等。</a:t>
            </a:r>
          </a:p>
        </p:txBody>
      </p:sp>
      <p:sp>
        <p:nvSpPr>
          <p:cNvPr id="4" name="灯片编号占位符 3"/>
          <p:cNvSpPr>
            <a:spLocks noGrp="1"/>
          </p:cNvSpPr>
          <p:nvPr>
            <p:ph type="sldNum" sz="quarter" idx="10"/>
          </p:nvPr>
        </p:nvSpPr>
        <p:spPr/>
        <p:txBody>
          <a:bodyPr/>
          <a:lstStyle/>
          <a:p>
            <a:fld id="{F07326F3-4732-B74B-9C70-D0992466E499}" type="slidenum">
              <a:rPr lang="en-US" smtClean="0"/>
              <a:pPr/>
              <a:t>29</a:t>
            </a:fld>
            <a:endParaRPr lang="en-US"/>
          </a:p>
        </p:txBody>
      </p:sp>
    </p:spTree>
    <p:extLst>
      <p:ext uri="{BB962C8B-B14F-4D97-AF65-F5344CB8AC3E}">
        <p14:creationId xmlns:p14="http://schemas.microsoft.com/office/powerpoint/2010/main" val="2461234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8180" y="4777194"/>
            <a:ext cx="5425440" cy="3908614"/>
          </a:xfrm>
          <a:prstGeom prst="rect">
            <a:avLst/>
          </a:prstGeom>
        </p:spPr>
        <p:txBody>
          <a:bodyPr/>
          <a:lstStyle/>
          <a:p>
            <a:endParaRPr lang="zh-CN" altLang="en-US"/>
          </a:p>
        </p:txBody>
      </p:sp>
    </p:spTree>
    <p:extLst>
      <p:ext uri="{BB962C8B-B14F-4D97-AF65-F5344CB8AC3E}">
        <p14:creationId xmlns:p14="http://schemas.microsoft.com/office/powerpoint/2010/main" val="591923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计算单元是</a:t>
            </a:r>
            <a:r>
              <a:rPr lang="en-US" altLang="zh-CN" dirty="0"/>
              <a:t>AI Core</a:t>
            </a:r>
            <a:r>
              <a:rPr lang="zh-CN" altLang="en-US" dirty="0"/>
              <a:t>中提供强大算力的核心单元，相当于</a:t>
            </a:r>
            <a:r>
              <a:rPr lang="en-US" altLang="zh-CN" dirty="0"/>
              <a:t>AI Core</a:t>
            </a:r>
            <a:r>
              <a:rPr lang="zh-CN" altLang="en-US" dirty="0"/>
              <a:t>的主力军。</a:t>
            </a:r>
          </a:p>
        </p:txBody>
      </p:sp>
      <p:sp>
        <p:nvSpPr>
          <p:cNvPr id="4" name="灯片编号占位符 3"/>
          <p:cNvSpPr>
            <a:spLocks noGrp="1"/>
          </p:cNvSpPr>
          <p:nvPr>
            <p:ph type="sldNum" sz="quarter" idx="10"/>
          </p:nvPr>
        </p:nvSpPr>
        <p:spPr/>
        <p:txBody>
          <a:bodyPr/>
          <a:lstStyle/>
          <a:p>
            <a:fld id="{F07326F3-4732-B74B-9C70-D0992466E499}" type="slidenum">
              <a:rPr lang="en-US" smtClean="0"/>
              <a:pPr/>
              <a:t>33</a:t>
            </a:fld>
            <a:endParaRPr lang="en-US"/>
          </a:p>
        </p:txBody>
      </p:sp>
    </p:spTree>
    <p:extLst>
      <p:ext uri="{BB962C8B-B14F-4D97-AF65-F5344CB8AC3E}">
        <p14:creationId xmlns:p14="http://schemas.microsoft.com/office/powerpoint/2010/main" val="1580561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通常在做深度学习时，接触最多的是卷积运算。例如，根据一个卷积核、一个输入的</a:t>
            </a:r>
            <a:r>
              <a:rPr lang="en-US" altLang="zh-CN" dirty="0"/>
              <a:t>future map</a:t>
            </a:r>
            <a:r>
              <a:rPr lang="zh-CN" altLang="en-US" dirty="0"/>
              <a:t>（特征图），然后通过卷积核卷积一个新的特征图出来。卷积运算本质上就是矩阵的乘法。看这个矩阵单元之前，可以看一个小例子（下一页）</a:t>
            </a:r>
            <a:endParaRPr lang="en-US" altLang="zh-CN" dirty="0"/>
          </a:p>
          <a:p>
            <a:r>
              <a:rPr lang="en-US" altLang="zh-CN" dirty="0"/>
              <a:t>1</a:t>
            </a:r>
            <a:r>
              <a:rPr lang="zh-CN" altLang="en-US" dirty="0"/>
              <a:t>、</a:t>
            </a:r>
            <a:r>
              <a:rPr lang="en-US" altLang="zh-CN" dirty="0"/>
              <a:t>Cube</a:t>
            </a:r>
            <a:r>
              <a:rPr lang="zh-CN" altLang="en-US" dirty="0"/>
              <a:t>单元：绿色的</a:t>
            </a:r>
            <a:r>
              <a:rPr lang="en-US" altLang="zh-CN" dirty="0"/>
              <a:t>X</a:t>
            </a:r>
            <a:r>
              <a:rPr lang="zh-CN" altLang="en-US" dirty="0"/>
              <a:t>，代表两个数据之间在做乘法预算，深蓝色的</a:t>
            </a:r>
            <a:r>
              <a:rPr lang="en-US" altLang="zh-CN" dirty="0"/>
              <a:t>+</a:t>
            </a:r>
            <a:r>
              <a:rPr lang="zh-CN" altLang="en-US" dirty="0"/>
              <a:t>代表累加。浅蓝色矩阵</a:t>
            </a:r>
            <a:r>
              <a:rPr lang="en-US" altLang="zh-CN" dirty="0"/>
              <a:t>A</a:t>
            </a:r>
            <a:r>
              <a:rPr lang="zh-CN" altLang="en-US" dirty="0"/>
              <a:t>，桔黄色的矩阵</a:t>
            </a:r>
            <a:r>
              <a:rPr lang="en-US" altLang="zh-CN" dirty="0"/>
              <a:t>B</a:t>
            </a:r>
            <a:r>
              <a:rPr lang="zh-CN" altLang="en-US" dirty="0"/>
              <a:t>，送到</a:t>
            </a:r>
            <a:r>
              <a:rPr lang="en-US" altLang="zh-CN" dirty="0"/>
              <a:t>Cube</a:t>
            </a:r>
            <a:r>
              <a:rPr lang="zh-CN" altLang="en-US" dirty="0"/>
              <a:t>单元之后进行乘法运算，并行执行，乘法执行完后进行累加，放进下面的累加器里。目前的</a:t>
            </a:r>
            <a:r>
              <a:rPr lang="en-US" altLang="zh-CN" dirty="0"/>
              <a:t>cube</a:t>
            </a:r>
            <a:r>
              <a:rPr lang="zh-CN" altLang="en-US" dirty="0"/>
              <a:t>是</a:t>
            </a:r>
            <a:r>
              <a:rPr lang="en-US" altLang="zh-CN" dirty="0"/>
              <a:t>16×16×16</a:t>
            </a:r>
            <a:r>
              <a:rPr lang="zh-CN" altLang="en-US" dirty="0"/>
              <a:t>，而通常的矩阵乘是很大的，因此数据是一块一块往里面送的。每送完一块，结果都在累加器里，最后得到结果。</a:t>
            </a:r>
            <a:endParaRPr lang="en-US" altLang="zh-CN" dirty="0"/>
          </a:p>
          <a:p>
            <a:r>
              <a:rPr lang="en-US" altLang="zh-CN" dirty="0"/>
              <a:t>2</a:t>
            </a:r>
            <a:r>
              <a:rPr lang="zh-CN" altLang="en-US" dirty="0"/>
              <a:t>、向量单元（</a:t>
            </a:r>
            <a:r>
              <a:rPr lang="en-US" altLang="zh-CN" dirty="0"/>
              <a:t>Vector</a:t>
            </a:r>
            <a:r>
              <a:rPr lang="zh-CN" altLang="en-US" dirty="0"/>
              <a:t>）：对于非矩阵运算（如向量运算），这种情况往</a:t>
            </a:r>
            <a:r>
              <a:rPr lang="en-US" altLang="zh-CN" dirty="0"/>
              <a:t>cube</a:t>
            </a:r>
            <a:r>
              <a:rPr lang="zh-CN" altLang="en-US" dirty="0"/>
              <a:t>里搬就不太合适了，当然也可以算，但是会有冗余，很多单元就空出来了。我们是希望能把</a:t>
            </a:r>
            <a:r>
              <a:rPr lang="en-US" altLang="zh-CN" dirty="0"/>
              <a:t>cube</a:t>
            </a:r>
            <a:r>
              <a:rPr lang="zh-CN" altLang="en-US" dirty="0"/>
              <a:t>填满，利用率最高，而不是空着。（日常生活的小火车老板的例子）</a:t>
            </a:r>
            <a:endParaRPr lang="en-US" altLang="zh-CN" dirty="0"/>
          </a:p>
          <a:p>
            <a:r>
              <a:rPr lang="en-US" altLang="zh-CN" dirty="0"/>
              <a:t>3</a:t>
            </a:r>
            <a:r>
              <a:rPr lang="zh-CN" altLang="en-US" dirty="0"/>
              <a:t>、标量单元（</a:t>
            </a:r>
            <a:r>
              <a:rPr lang="en-US" altLang="zh-CN" dirty="0"/>
              <a:t>Scalar</a:t>
            </a:r>
            <a:r>
              <a:rPr lang="zh-CN" altLang="en-US" dirty="0"/>
              <a:t>）：我们学</a:t>
            </a:r>
            <a:r>
              <a:rPr lang="en-US" altLang="zh-CN" dirty="0"/>
              <a:t>C</a:t>
            </a:r>
            <a:r>
              <a:rPr lang="zh-CN" altLang="en-US" dirty="0"/>
              <a:t>语言都学过寻址（指针），通过一个指针把数据抓出来，寻址就是一个标量运算。</a:t>
            </a:r>
          </a:p>
        </p:txBody>
      </p:sp>
      <p:sp>
        <p:nvSpPr>
          <p:cNvPr id="4" name="灯片编号占位符 3"/>
          <p:cNvSpPr>
            <a:spLocks noGrp="1"/>
          </p:cNvSpPr>
          <p:nvPr>
            <p:ph type="sldNum" sz="quarter" idx="10"/>
          </p:nvPr>
        </p:nvSpPr>
        <p:spPr/>
        <p:txBody>
          <a:bodyPr/>
          <a:lstStyle/>
          <a:p>
            <a:fld id="{F07326F3-4732-B74B-9C70-D0992466E499}" type="slidenum">
              <a:rPr lang="en-US" smtClean="0"/>
              <a:pPr/>
              <a:t>34</a:t>
            </a:fld>
            <a:endParaRPr lang="en-US"/>
          </a:p>
        </p:txBody>
      </p:sp>
    </p:spTree>
    <p:extLst>
      <p:ext uri="{BB962C8B-B14F-4D97-AF65-F5344CB8AC3E}">
        <p14:creationId xmlns:p14="http://schemas.microsoft.com/office/powerpoint/2010/main" val="278605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600" dirty="0">
                <a:latin typeface="+mn-ea"/>
                <a:ea typeface="+mn-ea"/>
              </a:rPr>
              <a:t>用通用</a:t>
            </a:r>
            <a:r>
              <a:rPr lang="en-US" altLang="zh-CN" sz="1600" dirty="0">
                <a:latin typeface="+mn-ea"/>
                <a:ea typeface="+mn-ea"/>
              </a:rPr>
              <a:t>CPU</a:t>
            </a:r>
            <a:r>
              <a:rPr lang="zh-CN" altLang="en-US" sz="1600" dirty="0">
                <a:latin typeface="+mn-ea"/>
                <a:ea typeface="+mn-ea"/>
              </a:rPr>
              <a:t>来做的话，把这样一个矩阵乘法做完，需要</a:t>
            </a:r>
            <a:r>
              <a:rPr lang="en-US" altLang="zh-CN" sz="1600" dirty="0">
                <a:latin typeface="+mn-ea"/>
                <a:ea typeface="+mn-ea"/>
              </a:rPr>
              <a:t>m*n*k</a:t>
            </a:r>
            <a:r>
              <a:rPr lang="zh-CN" altLang="en-US" sz="1600" dirty="0">
                <a:latin typeface="+mn-ea"/>
                <a:ea typeface="+mn-ea"/>
              </a:rPr>
              <a:t>个时钟周期。能否用一个时钟节拍把这个矩阵乘做完？</a:t>
            </a:r>
          </a:p>
        </p:txBody>
      </p:sp>
      <p:sp>
        <p:nvSpPr>
          <p:cNvPr id="4" name="灯片编号占位符 3"/>
          <p:cNvSpPr>
            <a:spLocks noGrp="1"/>
          </p:cNvSpPr>
          <p:nvPr>
            <p:ph type="sldNum" sz="quarter" idx="10"/>
          </p:nvPr>
        </p:nvSpPr>
        <p:spPr/>
        <p:txBody>
          <a:bodyPr/>
          <a:lstStyle/>
          <a:p>
            <a:fld id="{80F57572-2617-499E-9426-91B845C3B062}" type="slidenum">
              <a:rPr lang="zh-CN" altLang="en-US" smtClean="0">
                <a:solidFill>
                  <a:prstClr val="black"/>
                </a:solidFill>
                <a:ea typeface="宋体" panose="02010600030101010101" pitchFamily="2" charset="-122"/>
              </a:rPr>
              <a:pPr/>
              <a:t>37</a:t>
            </a:fld>
            <a:endParaRPr lang="zh-CN" altLang="en-US">
              <a:solidFill>
                <a:prstClr val="black"/>
              </a:solidFill>
              <a:ea typeface="宋体" panose="02010600030101010101" pitchFamily="2" charset="-122"/>
            </a:endParaRPr>
          </a:p>
        </p:txBody>
      </p:sp>
    </p:spTree>
    <p:extLst>
      <p:ext uri="{BB962C8B-B14F-4D97-AF65-F5344CB8AC3E}">
        <p14:creationId xmlns:p14="http://schemas.microsoft.com/office/powerpoint/2010/main" val="513674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2450" y="834113"/>
            <a:ext cx="6767672" cy="4177460"/>
          </a:xfrm>
        </p:spPr>
      </p:sp>
      <p:sp>
        <p:nvSpPr>
          <p:cNvPr id="3" name="备注占位符 2"/>
          <p:cNvSpPr>
            <a:spLocks noGrp="1"/>
          </p:cNvSpPr>
          <p:nvPr>
            <p:ph type="body" idx="1"/>
          </p:nvPr>
        </p:nvSpPr>
        <p:spPr>
          <a:xfrm>
            <a:off x="678180" y="5205121"/>
            <a:ext cx="5425440" cy="3480687"/>
          </a:xfrm>
        </p:spPr>
        <p:txBody>
          <a:bodyPr/>
          <a:lstStyle/>
          <a:p>
            <a:r>
              <a:rPr lang="zh-CN" altLang="en-US" sz="1050" dirty="0"/>
              <a:t>萌芽的神经网络（</a:t>
            </a:r>
            <a:r>
              <a:rPr lang="en-US" altLang="zh-CN" sz="1050" dirty="0"/>
              <a:t>1958~1969</a:t>
            </a:r>
            <a:r>
              <a:rPr lang="zh-CN" altLang="en-US" sz="1050" dirty="0"/>
              <a:t>）</a:t>
            </a:r>
          </a:p>
          <a:p>
            <a:pPr lvl="1"/>
            <a:r>
              <a:rPr lang="en-US" altLang="zh-CN" sz="1050" dirty="0"/>
              <a:t>1958</a:t>
            </a:r>
            <a:r>
              <a:rPr lang="zh-CN" altLang="en-US" sz="1050" dirty="0"/>
              <a:t>年</a:t>
            </a:r>
            <a:r>
              <a:rPr lang="en-US" altLang="zh-CN" sz="1050" dirty="0"/>
              <a:t>Rosenblatt</a:t>
            </a:r>
            <a:r>
              <a:rPr lang="zh-CN" altLang="en-US" sz="1050" dirty="0"/>
              <a:t>发明感知器（</a:t>
            </a:r>
            <a:r>
              <a:rPr lang="en-US" altLang="zh-CN" sz="1050" dirty="0"/>
              <a:t>perceptron</a:t>
            </a:r>
            <a:r>
              <a:rPr lang="zh-CN" altLang="en-US" sz="1050" dirty="0"/>
              <a:t>）算法。</a:t>
            </a:r>
          </a:p>
          <a:p>
            <a:pPr lvl="1"/>
            <a:r>
              <a:rPr lang="en-US" altLang="zh-CN" sz="1050" dirty="0"/>
              <a:t>1969</a:t>
            </a:r>
            <a:r>
              <a:rPr lang="zh-CN" altLang="en-US" sz="1050" dirty="0"/>
              <a:t>年 美国人工智能先驱</a:t>
            </a:r>
            <a:r>
              <a:rPr lang="en-US" altLang="zh-CN" sz="1050" dirty="0"/>
              <a:t>Minsky</a:t>
            </a:r>
            <a:r>
              <a:rPr lang="zh-CN" altLang="en-US" sz="1050" dirty="0"/>
              <a:t>质疑感知器只能处理线性分类问题，连最简单的</a:t>
            </a:r>
            <a:r>
              <a:rPr lang="en-US" altLang="zh-CN" sz="1050" dirty="0"/>
              <a:t>XOR</a:t>
            </a:r>
            <a:r>
              <a:rPr lang="zh-CN" altLang="en-US" sz="1050" dirty="0"/>
              <a:t>（亦或）问题都无法正确分类。大佬发话直接判了感知器死刑。</a:t>
            </a:r>
          </a:p>
          <a:p>
            <a:r>
              <a:rPr lang="zh-CN" altLang="en-US" sz="1050" dirty="0"/>
              <a:t>发展中的神经网络（</a:t>
            </a:r>
            <a:r>
              <a:rPr lang="en-US" altLang="zh-CN" sz="1050" dirty="0"/>
              <a:t>1986~1998</a:t>
            </a:r>
            <a:r>
              <a:rPr lang="zh-CN" altLang="en-US" sz="1050" dirty="0"/>
              <a:t>）</a:t>
            </a:r>
          </a:p>
          <a:p>
            <a:pPr lvl="1"/>
            <a:r>
              <a:rPr lang="zh-CN" altLang="en-US" sz="1050" dirty="0"/>
              <a:t>第二代神经网络，深度学习大牛</a:t>
            </a:r>
            <a:r>
              <a:rPr lang="en-US" altLang="zh-CN" sz="1050" dirty="0"/>
              <a:t>Hinton</a:t>
            </a:r>
            <a:r>
              <a:rPr lang="zh-CN" altLang="en-US" sz="1050" dirty="0"/>
              <a:t>出场，其在</a:t>
            </a:r>
            <a:r>
              <a:rPr lang="en-US" altLang="zh-CN" sz="1050" dirty="0"/>
              <a:t>1986</a:t>
            </a:r>
            <a:r>
              <a:rPr lang="zh-CN" altLang="en-US" sz="1050" dirty="0"/>
              <a:t>年发明了适用于多层感知器（</a:t>
            </a:r>
            <a:r>
              <a:rPr lang="en-US" altLang="zh-CN" sz="1050" dirty="0"/>
              <a:t>MLP</a:t>
            </a:r>
            <a:r>
              <a:rPr lang="zh-CN" altLang="en-US" sz="1050" dirty="0"/>
              <a:t>）的</a:t>
            </a:r>
            <a:r>
              <a:rPr lang="en-US" altLang="zh-CN" sz="1050" dirty="0"/>
              <a:t>BP</a:t>
            </a:r>
            <a:r>
              <a:rPr lang="zh-CN" altLang="en-US" sz="1050" dirty="0"/>
              <a:t>算法，并采用</a:t>
            </a:r>
            <a:r>
              <a:rPr lang="en-US" altLang="zh-CN" sz="1050" dirty="0"/>
              <a:t>Sigmoid</a:t>
            </a:r>
            <a:r>
              <a:rPr lang="zh-CN" altLang="en-US" sz="1050" dirty="0"/>
              <a:t>进行非线性映射，有效解决了非线性分类和学习的问题。</a:t>
            </a:r>
          </a:p>
          <a:p>
            <a:pPr lvl="1"/>
            <a:r>
              <a:rPr lang="zh-CN" altLang="en-US" sz="1050" dirty="0"/>
              <a:t>万能逼近定理的提出：</a:t>
            </a:r>
            <a:r>
              <a:rPr lang="en-US" altLang="zh-CN" sz="1050" dirty="0"/>
              <a:t>1989</a:t>
            </a:r>
            <a:r>
              <a:rPr lang="zh-CN" altLang="en-US" sz="1050" dirty="0"/>
              <a:t>年，</a:t>
            </a:r>
            <a:r>
              <a:rPr lang="en-US" altLang="zh-CN" sz="1050" dirty="0"/>
              <a:t>Robert Hecht-Nielsen</a:t>
            </a:r>
            <a:r>
              <a:rPr lang="zh-CN" altLang="en-US" sz="1050" dirty="0"/>
              <a:t>证明对于任何闭区间内的一个连续函数</a:t>
            </a:r>
            <a:r>
              <a:rPr lang="en-US" altLang="zh-CN" sz="1050" dirty="0"/>
              <a:t>f</a:t>
            </a:r>
            <a:r>
              <a:rPr lang="zh-CN" altLang="en-US" sz="1050" dirty="0"/>
              <a:t>，都可以用含有一个隐含层的</a:t>
            </a:r>
            <a:r>
              <a:rPr lang="en-US" altLang="zh-CN" sz="1050" dirty="0"/>
              <a:t>BP</a:t>
            </a:r>
            <a:r>
              <a:rPr lang="zh-CN" altLang="en-US" sz="1050" dirty="0"/>
              <a:t>网络来逼近。</a:t>
            </a:r>
          </a:p>
          <a:p>
            <a:r>
              <a:rPr lang="zh-CN" altLang="en-US" sz="1050" dirty="0"/>
              <a:t>崛起的神经网络（</a:t>
            </a:r>
            <a:r>
              <a:rPr lang="en-US" altLang="zh-CN" sz="1050" dirty="0"/>
              <a:t>2006~</a:t>
            </a:r>
            <a:r>
              <a:rPr lang="zh-CN" altLang="en-US" sz="1050" dirty="0"/>
              <a:t>？）</a:t>
            </a:r>
          </a:p>
          <a:p>
            <a:pPr lvl="1"/>
            <a:r>
              <a:rPr lang="en-US" altLang="zh-CN" sz="1050" dirty="0"/>
              <a:t>2006</a:t>
            </a:r>
            <a:r>
              <a:rPr lang="zh-CN" altLang="en-US" sz="1050" dirty="0"/>
              <a:t>年，</a:t>
            </a:r>
            <a:r>
              <a:rPr lang="en-US" altLang="zh-CN" sz="1050" dirty="0"/>
              <a:t>DL</a:t>
            </a:r>
            <a:r>
              <a:rPr lang="zh-CN" altLang="en-US" sz="1050" dirty="0"/>
              <a:t>元年。是年，</a:t>
            </a:r>
            <a:r>
              <a:rPr lang="en-US" altLang="zh-CN" sz="1050" dirty="0"/>
              <a:t>Hinton</a:t>
            </a:r>
            <a:r>
              <a:rPr lang="zh-CN" altLang="en-US" sz="1050" dirty="0"/>
              <a:t>提出了深层网络训练中梯度消失问题的解决方案：无监督预训练对权值进行初始化</a:t>
            </a:r>
            <a:r>
              <a:rPr lang="en-US" altLang="zh-CN" sz="1050" dirty="0"/>
              <a:t>+</a:t>
            </a:r>
            <a:r>
              <a:rPr lang="zh-CN" altLang="en-US" sz="1050" dirty="0"/>
              <a:t>有监督训练微调。</a:t>
            </a:r>
          </a:p>
          <a:p>
            <a:pPr lvl="1"/>
            <a:r>
              <a:rPr lang="en-US" altLang="zh-CN" sz="1050" dirty="0"/>
              <a:t>2012</a:t>
            </a:r>
            <a:r>
              <a:rPr lang="zh-CN" altLang="en-US" sz="1050" dirty="0"/>
              <a:t>年，在图像识别顶级比赛</a:t>
            </a:r>
            <a:r>
              <a:rPr lang="en-US" altLang="zh-CN" sz="1050" dirty="0"/>
              <a:t>ImageNet</a:t>
            </a:r>
            <a:r>
              <a:rPr lang="zh-CN" altLang="en-US" sz="1050" dirty="0"/>
              <a:t>图像识别比赛中</a:t>
            </a:r>
            <a:r>
              <a:rPr lang="en-US" altLang="zh-CN" sz="1050" dirty="0"/>
              <a:t>Hinton</a:t>
            </a:r>
            <a:r>
              <a:rPr lang="zh-CN" altLang="en-US" sz="1050" dirty="0"/>
              <a:t>课题组采用</a:t>
            </a:r>
            <a:r>
              <a:rPr lang="en-US" altLang="zh-CN" sz="1050" dirty="0"/>
              <a:t>CNN</a:t>
            </a:r>
            <a:r>
              <a:rPr lang="zh-CN" altLang="en-US" sz="1050" dirty="0"/>
              <a:t>神经网络碾压其他方法获得冠军，直接掀起深度学习热潮。</a:t>
            </a:r>
            <a:endParaRPr lang="en-US" sz="1050" dirty="0"/>
          </a:p>
        </p:txBody>
      </p:sp>
    </p:spTree>
    <p:extLst>
      <p:ext uri="{BB962C8B-B14F-4D97-AF65-F5344CB8AC3E}">
        <p14:creationId xmlns:p14="http://schemas.microsoft.com/office/powerpoint/2010/main" val="275779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600" dirty="0">
                <a:latin typeface="+mn-ea"/>
                <a:ea typeface="+mn-ea"/>
              </a:rPr>
              <a:t>分块是一个比较麻烦的事情，分块分的好与不好，决定了算法的性能。</a:t>
            </a:r>
            <a:endParaRPr lang="en-US" altLang="zh-CN" sz="1600" dirty="0">
              <a:latin typeface="+mn-ea"/>
              <a:ea typeface="+mn-ea"/>
            </a:endParaRPr>
          </a:p>
          <a:p>
            <a:pPr>
              <a:lnSpc>
                <a:spcPct val="150000"/>
              </a:lnSpc>
            </a:pPr>
            <a:r>
              <a:rPr lang="zh-CN" altLang="en-US" sz="1600" dirty="0">
                <a:latin typeface="+mn-ea"/>
                <a:ea typeface="+mn-ea"/>
              </a:rPr>
              <a:t>这里只是举一个例子，分块的方法有很多。</a:t>
            </a:r>
          </a:p>
        </p:txBody>
      </p:sp>
      <p:sp>
        <p:nvSpPr>
          <p:cNvPr id="4" name="灯片编号占位符 3"/>
          <p:cNvSpPr>
            <a:spLocks noGrp="1"/>
          </p:cNvSpPr>
          <p:nvPr>
            <p:ph type="sldNum" sz="quarter" idx="10"/>
          </p:nvPr>
        </p:nvSpPr>
        <p:spPr/>
        <p:txBody>
          <a:bodyPr/>
          <a:lstStyle/>
          <a:p>
            <a:fld id="{80F57572-2617-499E-9426-91B845C3B062}" type="slidenum">
              <a:rPr lang="zh-CN" altLang="en-US" smtClean="0">
                <a:solidFill>
                  <a:prstClr val="black"/>
                </a:solidFill>
                <a:ea typeface="宋体" panose="02010600030101010101" pitchFamily="2" charset="-122"/>
              </a:rPr>
              <a:pPr/>
              <a:t>38</a:t>
            </a:fld>
            <a:endParaRPr lang="zh-CN" altLang="en-US">
              <a:solidFill>
                <a:prstClr val="black"/>
              </a:solidFill>
              <a:ea typeface="宋体" panose="02010600030101010101" pitchFamily="2" charset="-122"/>
            </a:endParaRPr>
          </a:p>
        </p:txBody>
      </p:sp>
    </p:spTree>
    <p:extLst>
      <p:ext uri="{BB962C8B-B14F-4D97-AF65-F5344CB8AC3E}">
        <p14:creationId xmlns:p14="http://schemas.microsoft.com/office/powerpoint/2010/main" val="11315610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zh-CN" altLang="en-US" sz="1600" dirty="0">
              <a:latin typeface="+mn-ea"/>
              <a:ea typeface="+mn-ea"/>
            </a:endParaRPr>
          </a:p>
        </p:txBody>
      </p:sp>
      <p:sp>
        <p:nvSpPr>
          <p:cNvPr id="4" name="灯片编号占位符 3"/>
          <p:cNvSpPr>
            <a:spLocks noGrp="1"/>
          </p:cNvSpPr>
          <p:nvPr>
            <p:ph type="sldNum" sz="quarter" idx="10"/>
          </p:nvPr>
        </p:nvSpPr>
        <p:spPr/>
        <p:txBody>
          <a:bodyPr/>
          <a:lstStyle/>
          <a:p>
            <a:fld id="{80F57572-2617-499E-9426-91B845C3B062}" type="slidenum">
              <a:rPr lang="zh-CN" altLang="en-US" smtClean="0">
                <a:solidFill>
                  <a:prstClr val="black"/>
                </a:solidFill>
                <a:ea typeface="宋体" panose="02010600030101010101" pitchFamily="2" charset="-122"/>
              </a:rPr>
              <a:pPr/>
              <a:t>39</a:t>
            </a:fld>
            <a:endParaRPr lang="zh-CN" altLang="en-US">
              <a:solidFill>
                <a:prstClr val="black"/>
              </a:solidFill>
              <a:ea typeface="宋体" panose="02010600030101010101" pitchFamily="2" charset="-122"/>
            </a:endParaRPr>
          </a:p>
        </p:txBody>
      </p:sp>
    </p:spTree>
    <p:extLst>
      <p:ext uri="{BB962C8B-B14F-4D97-AF65-F5344CB8AC3E}">
        <p14:creationId xmlns:p14="http://schemas.microsoft.com/office/powerpoint/2010/main" val="3399098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600" dirty="0">
                <a:latin typeface="+mn-ea"/>
                <a:ea typeface="+mn-ea"/>
              </a:rPr>
              <a:t>标量计算单元的作用，不但是寻址，还有程序中的流程控制（如</a:t>
            </a:r>
            <a:r>
              <a:rPr lang="en-US" altLang="zh-CN" sz="1600" dirty="0">
                <a:latin typeface="+mn-ea"/>
                <a:ea typeface="+mn-ea"/>
              </a:rPr>
              <a:t>if, else</a:t>
            </a:r>
            <a:r>
              <a:rPr lang="zh-CN" altLang="en-US" sz="1600" dirty="0">
                <a:latin typeface="+mn-ea"/>
                <a:ea typeface="+mn-ea"/>
              </a:rPr>
              <a:t>等）。</a:t>
            </a:r>
          </a:p>
        </p:txBody>
      </p:sp>
      <p:sp>
        <p:nvSpPr>
          <p:cNvPr id="4" name="灯片编号占位符 3"/>
          <p:cNvSpPr>
            <a:spLocks noGrp="1"/>
          </p:cNvSpPr>
          <p:nvPr>
            <p:ph type="sldNum" sz="quarter" idx="10"/>
          </p:nvPr>
        </p:nvSpPr>
        <p:spPr/>
        <p:txBody>
          <a:bodyPr/>
          <a:lstStyle/>
          <a:p>
            <a:fld id="{80F57572-2617-499E-9426-91B845C3B062}" type="slidenum">
              <a:rPr lang="zh-CN" altLang="en-US" smtClean="0">
                <a:solidFill>
                  <a:prstClr val="black"/>
                </a:solidFill>
                <a:ea typeface="宋体" panose="02010600030101010101" pitchFamily="2" charset="-122"/>
              </a:rPr>
              <a:pPr/>
              <a:t>40</a:t>
            </a:fld>
            <a:endParaRPr lang="zh-CN" altLang="en-US">
              <a:solidFill>
                <a:prstClr val="black"/>
              </a:solidFill>
              <a:ea typeface="宋体" panose="02010600030101010101" pitchFamily="2" charset="-122"/>
            </a:endParaRPr>
          </a:p>
        </p:txBody>
      </p:sp>
    </p:spTree>
    <p:extLst>
      <p:ext uri="{BB962C8B-B14F-4D97-AF65-F5344CB8AC3E}">
        <p14:creationId xmlns:p14="http://schemas.microsoft.com/office/powerpoint/2010/main" val="3311263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我们在写程序时，通常会面临一个问题，计算单元比数据传输单元要快，因此很多时候计算完之后，数据还没供上来，要等。</a:t>
            </a:r>
            <a:endParaRPr lang="en-US" altLang="zh-CN" dirty="0"/>
          </a:p>
          <a:p>
            <a:r>
              <a:rPr lang="zh-CN" altLang="en-US" dirty="0"/>
              <a:t>举个简单的例子，中学时学过华罗庚的一篇文章</a:t>
            </a:r>
            <a:r>
              <a:rPr lang="en-US" altLang="zh-CN" dirty="0"/>
              <a:t>《</a:t>
            </a:r>
            <a:r>
              <a:rPr lang="zh-CN" altLang="en-US" dirty="0"/>
              <a:t>统筹方法</a:t>
            </a:r>
            <a:r>
              <a:rPr lang="en-US" altLang="zh-CN" dirty="0"/>
              <a:t>》</a:t>
            </a:r>
            <a:r>
              <a:rPr lang="zh-CN" altLang="en-US" dirty="0"/>
              <a:t>，在烧水的时候做点别的事情，水烧开后，别的事情也做完了。</a:t>
            </a:r>
            <a:endParaRPr lang="en-US" altLang="zh-CN"/>
          </a:p>
          <a:p>
            <a:r>
              <a:rPr lang="zh-CN" altLang="en-US"/>
              <a:t>同样</a:t>
            </a:r>
            <a:r>
              <a:rPr lang="zh-CN" altLang="en-US" dirty="0"/>
              <a:t>的道理在指令流水里也能用到，在计算的时候，数据可以先搬运，搬过来之后，之前的计算也算完了，这叫指令集并行。</a:t>
            </a:r>
          </a:p>
        </p:txBody>
      </p:sp>
      <p:sp>
        <p:nvSpPr>
          <p:cNvPr id="4" name="灯片编号占位符 3"/>
          <p:cNvSpPr>
            <a:spLocks noGrp="1"/>
          </p:cNvSpPr>
          <p:nvPr>
            <p:ph type="sldNum" sz="quarter" idx="10"/>
          </p:nvPr>
        </p:nvSpPr>
        <p:spPr/>
        <p:txBody>
          <a:bodyPr/>
          <a:lstStyle/>
          <a:p>
            <a:fld id="{F07326F3-4732-B74B-9C70-D0992466E499}" type="slidenum">
              <a:rPr lang="en-US" smtClean="0"/>
              <a:pPr/>
              <a:t>43</a:t>
            </a:fld>
            <a:endParaRPr lang="en-US"/>
          </a:p>
        </p:txBody>
      </p:sp>
    </p:spTree>
    <p:extLst>
      <p:ext uri="{BB962C8B-B14F-4D97-AF65-F5344CB8AC3E}">
        <p14:creationId xmlns:p14="http://schemas.microsoft.com/office/powerpoint/2010/main" val="645523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2450" y="834113"/>
            <a:ext cx="6767672" cy="4177460"/>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006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76140" y="830667"/>
            <a:ext cx="5868141" cy="3622534"/>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1564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75" y="830263"/>
            <a:ext cx="4829175" cy="36226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61933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75" y="830263"/>
            <a:ext cx="4829175" cy="36226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89256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AFCDD0DE-93A8-4670-9AAB-0F8E395078A2}" type="slidenum">
              <a:rPr lang="zh-CN" altLang="en-US" smtClean="0">
                <a:ea typeface="宋体" pitchFamily="2" charset="-122"/>
              </a:rPr>
              <a:pPr>
                <a:defRPr/>
              </a:pPr>
              <a:t>12</a:t>
            </a:fld>
            <a:endParaRPr lang="en-US" altLang="zh-CN">
              <a:ea typeface="宋体" pitchFamily="2" charset="-122"/>
            </a:endParaRPr>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2708" name="Rectangle 3"/>
          <p:cNvSpPr>
            <a:spLocks noGrp="1" noChangeArrowheads="1"/>
          </p:cNvSpPr>
          <p:nvPr>
            <p:ph type="body" idx="1"/>
          </p:nvPr>
        </p:nvSpPr>
        <p:spPr bwMode="auto">
          <a:noFill/>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pPr/>
              <a:t>13</a:t>
            </a:fld>
            <a:endParaRPr lang="en-US"/>
          </a:p>
        </p:txBody>
      </p:sp>
    </p:spTree>
    <p:extLst>
      <p:ext uri="{BB962C8B-B14F-4D97-AF65-F5344CB8AC3E}">
        <p14:creationId xmlns:p14="http://schemas.microsoft.com/office/powerpoint/2010/main" val="1214332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8180" y="4777194"/>
            <a:ext cx="5425440" cy="3908614"/>
          </a:xfrm>
          <a:prstGeom prst="rect">
            <a:avLst/>
          </a:prstGeom>
        </p:spPr>
        <p:txBody>
          <a:bodyPr/>
          <a:lstStyle/>
          <a:p>
            <a:endParaRPr lang="zh-CN" altLang="en-US"/>
          </a:p>
        </p:txBody>
      </p:sp>
    </p:spTree>
    <p:extLst>
      <p:ext uri="{BB962C8B-B14F-4D97-AF65-F5344CB8AC3E}">
        <p14:creationId xmlns:p14="http://schemas.microsoft.com/office/powerpoint/2010/main" val="591923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9ADAC558-64FA-4914-A59F-EFCD4DB9C829}" type="datetime1">
              <a:rPr lang="zh-CN" altLang="en-US"/>
              <a:pPr>
                <a:defRPr/>
              </a:pPr>
              <a:t>2020-10-25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5A2B960-6819-4A76-AB7B-E568CBB31490}" type="slidenum">
              <a:rPr lang="zh-CN" altLang="en-US"/>
              <a:pPr>
                <a:defRPr/>
              </a:pPr>
              <a:t>‹#›</a:t>
            </a:fld>
            <a:endParaRPr lang="zh-CN" alt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684C4CE-D5C7-43C7-84AA-05A308019C2E}" type="datetime1">
              <a:rPr lang="zh-CN" altLang="en-US"/>
              <a:pPr>
                <a:defRPr/>
              </a:pPr>
              <a:t>2020-10-25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4C712F9-14BF-4183-8027-4D196C16D8E1}" type="slidenum">
              <a:rPr lang="zh-CN" altLang="en-US"/>
              <a:pPr>
                <a:defRPr/>
              </a:pPr>
              <a:t>‹#›</a:t>
            </a:fld>
            <a:endParaRPr lang="zh-CN" alt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1D92D50-FE02-4C51-BC92-7A53881FA3C5}" type="datetime1">
              <a:rPr lang="zh-CN" altLang="en-US"/>
              <a:pPr>
                <a:defRPr/>
              </a:pPr>
              <a:t>2020-10-25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FFF8B51-9644-4858-A048-5FC057870F29}" type="slidenum">
              <a:rPr lang="zh-CN" altLang="en-US"/>
              <a:pPr>
                <a:defRPr/>
              </a:pPr>
              <a:t>‹#›</a:t>
            </a:fld>
            <a:endParaRPr lang="zh-CN" alt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clrChange>
              <a:clrFrom>
                <a:srgbClr val="FFFFFF"/>
              </a:clrFrom>
              <a:clrTo>
                <a:srgbClr val="FFFFFF">
                  <a:alpha val="0"/>
                </a:srgbClr>
              </a:clrTo>
            </a:clrChange>
          </a:blip>
          <a:srcRect/>
          <a:stretch>
            <a:fillRect/>
          </a:stretch>
        </p:blipFill>
        <p:spPr bwMode="auto">
          <a:xfrm>
            <a:off x="0" y="944563"/>
            <a:ext cx="9144000" cy="142875"/>
          </a:xfrm>
          <a:prstGeom prst="rect">
            <a:avLst/>
          </a:prstGeom>
          <a:noFill/>
          <a:ln w="9525">
            <a:noFill/>
            <a:miter lim="800000"/>
            <a:headEnd/>
            <a:tailEnd/>
          </a:ln>
        </p:spPr>
      </p:pic>
      <p:pic>
        <p:nvPicPr>
          <p:cNvPr id="5" name="Picture 8" descr="红色系校徽标准版"/>
          <p:cNvPicPr>
            <a:picLocks noChangeAspect="1" noChangeArrowheads="1"/>
          </p:cNvPicPr>
          <p:nvPr userDrawn="1"/>
        </p:nvPicPr>
        <p:blipFill>
          <a:blip r:embed="rId3"/>
          <a:srcRect/>
          <a:stretch>
            <a:fillRect/>
          </a:stretch>
        </p:blipFill>
        <p:spPr bwMode="auto">
          <a:xfrm>
            <a:off x="142875" y="38100"/>
            <a:ext cx="900113" cy="900113"/>
          </a:xfrm>
          <a:prstGeom prst="rect">
            <a:avLst/>
          </a:prstGeom>
          <a:noFill/>
          <a:ln w="9525">
            <a:noFill/>
            <a:miter lim="800000"/>
            <a:headEnd/>
            <a:tailEnd/>
          </a:ln>
        </p:spPr>
      </p:pic>
      <p:sp>
        <p:nvSpPr>
          <p:cNvPr id="2" name="标题 1"/>
          <p:cNvSpPr>
            <a:spLocks noGrp="1"/>
          </p:cNvSpPr>
          <p:nvPr>
            <p:ph type="title"/>
          </p:nvPr>
        </p:nvSpPr>
        <p:spPr>
          <a:xfrm>
            <a:off x="1143000" y="-24"/>
            <a:ext cx="7115172" cy="914424"/>
          </a:xfrm>
        </p:spPr>
        <p:txBody>
          <a:bodyPr/>
          <a:lstStyle>
            <a:lvl1pPr algn="l">
              <a:defRPr sz="4400" b="1" baseline="0">
                <a:solidFill>
                  <a:srgbClr val="FF0000"/>
                </a:solidFill>
                <a:effectLst>
                  <a:outerShdw blurRad="38100" dist="38100" dir="2700000" algn="tl">
                    <a:srgbClr val="000000">
                      <a:alpha val="43137"/>
                    </a:srgbClr>
                  </a:outerShdw>
                </a:effectLst>
                <a:latin typeface="黑体" pitchFamily="2" charset="-122"/>
                <a:ea typeface="黑体" pitchFamily="2" charset="-122"/>
              </a:defRPr>
            </a:lvl1pPr>
          </a:lstStyle>
          <a:p>
            <a:r>
              <a:rPr lang="zh-CN" altLang="en-US" dirty="0"/>
              <a:t>单击此处编辑母版</a:t>
            </a:r>
          </a:p>
        </p:txBody>
      </p:sp>
      <p:sp>
        <p:nvSpPr>
          <p:cNvPr id="3" name="内容占位符 2"/>
          <p:cNvSpPr>
            <a:spLocks noGrp="1"/>
          </p:cNvSpPr>
          <p:nvPr>
            <p:ph idx="1"/>
          </p:nvPr>
        </p:nvSpPr>
        <p:spPr>
          <a:xfrm>
            <a:off x="457200" y="1285860"/>
            <a:ext cx="8229600" cy="4840303"/>
          </a:xfrm>
        </p:spPr>
        <p:txBody>
          <a:bodyPr/>
          <a:lstStyle>
            <a:lvl1pPr>
              <a:defRPr baseline="0">
                <a:latin typeface="幼圆" pitchFamily="49" charset="-122"/>
                <a:ea typeface="黑体" pitchFamily="2" charset="-122"/>
              </a:defRPr>
            </a:lvl1pPr>
            <a:lvl2pPr>
              <a:defRPr baseline="0">
                <a:latin typeface="华文隶书" pitchFamily="2" charset="-122"/>
                <a:ea typeface="黑体" pitchFamily="2" charset="-122"/>
              </a:defRPr>
            </a:lvl2pPr>
            <a:lvl3pPr>
              <a:defRPr baseline="0">
                <a:latin typeface="幼圆" pitchFamily="49" charset="-122"/>
                <a:ea typeface="黑体" pitchFamily="2" charset="-122"/>
              </a:defRPr>
            </a:lvl3pPr>
            <a:lvl4pPr>
              <a:defRPr baseline="0">
                <a:latin typeface="幼圆" pitchFamily="49" charset="-122"/>
                <a:ea typeface="黑体" pitchFamily="2" charset="-122"/>
              </a:defRPr>
            </a:lvl4pPr>
            <a:lvl5pPr>
              <a:defRPr baseline="0">
                <a:latin typeface="幼圆" pitchFamily="49" charset="-122"/>
                <a:ea typeface="黑体"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3"/>
          <p:cNvSpPr>
            <a:spLocks noGrp="1"/>
          </p:cNvSpPr>
          <p:nvPr>
            <p:ph type="dt" sz="half" idx="10"/>
          </p:nvPr>
        </p:nvSpPr>
        <p:spPr/>
        <p:txBody>
          <a:bodyPr/>
          <a:lstStyle>
            <a:lvl1pPr>
              <a:defRPr/>
            </a:lvl1pPr>
          </a:lstStyle>
          <a:p>
            <a:pPr>
              <a:defRPr/>
            </a:pPr>
            <a:fld id="{ADA40EA8-7132-4DE8-812D-2476B7F34607}" type="datetime1">
              <a:rPr lang="zh-CN" altLang="en-US"/>
              <a:pPr>
                <a:defRPr/>
              </a:pPr>
              <a:t>2020-10-25</a:t>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052B53A8-EE54-4F74-908E-75A315D6EEAA}" type="slidenum">
              <a:rPr lang="zh-CN" altLang="en-US"/>
              <a:pPr>
                <a:defRPr/>
              </a:pPr>
              <a:t>‹#›</a:t>
            </a:fld>
            <a:endParaRPr lang="zh-CN" alt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546668" y="456134"/>
            <a:ext cx="8052334"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552466" y="1501989"/>
            <a:ext cx="8047024" cy="4690459"/>
          </a:xfrm>
          <a:prstGeom prst="rect">
            <a:avLst/>
          </a:prstGeom>
        </p:spPr>
        <p:txBody>
          <a:bodyPr lIns="0" tIns="0" rIns="0" bIns="0"/>
          <a:lstStyle>
            <a:lvl1pPr marL="12373" indent="0">
              <a:lnSpc>
                <a:spcPct val="100000"/>
              </a:lnSpc>
              <a:spcBef>
                <a:spcPts val="0"/>
              </a:spcBef>
              <a:buFontTx/>
              <a:buNone/>
              <a:tabLst>
                <a:tab pos="1208420"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850" indent="-171159">
              <a:buFont typeface="Arial" panose="020B0604020202020204" pitchFamily="34" charset="0"/>
              <a:buChar char="•"/>
              <a:tabLst>
                <a:tab pos="1208420" algn="ctr"/>
              </a:tabLst>
              <a:defRPr sz="1299" baseline="0"/>
            </a:lvl2pPr>
            <a:lvl3pPr marL="525850" indent="-171159">
              <a:buFont typeface="Arial" panose="020B0604020202020204" pitchFamily="34" charset="0"/>
              <a:buChar char="•"/>
              <a:tabLst>
                <a:tab pos="1208420" algn="ctr"/>
              </a:tabLst>
              <a:defRPr sz="1299" baseline="0"/>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2185791374"/>
      </p:ext>
    </p:extLst>
  </p:cSld>
  <p:clrMapOvr>
    <a:masterClrMapping/>
  </p:clrMapOvr>
  <p:extLst>
    <p:ext uri="{DCECCB84-F9BA-43D5-87BE-67443E8EF086}">
      <p15:sldGuideLst xmlns:p15="http://schemas.microsoft.com/office/powerpoint/2012/main">
        <p15:guide id="2" pos="384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4" y="387353"/>
            <a:ext cx="7920036" cy="868363"/>
          </a:xfrm>
          <a:prstGeom prst="rect">
            <a:avLst/>
          </a:prstGeom>
        </p:spPr>
        <p:txBody>
          <a:bodyPr/>
          <a:lstStyle>
            <a:lvl1pPr marL="0" algn="l" defTabSz="1001649" rtl="0" eaLnBrk="0" latinLnBrk="0" hangingPunct="0">
              <a:defRPr lang="zh-CN" altLang="en-US" sz="2800" kern="1200" dirty="0">
                <a:solidFill>
                  <a:srgbClr val="C00000"/>
                </a:solidFill>
                <a:latin typeface="微软雅黑" panose="020B0503020204020204" pitchFamily="34" charset="-122"/>
                <a:ea typeface="微软雅黑" pitchFamily="34" charset="-122"/>
                <a:cs typeface="Arial" pitchFamily="34" charset="0"/>
              </a:defRPr>
            </a:lvl1pPr>
          </a:lstStyle>
          <a:p>
            <a:r>
              <a:rPr lang="zh-CN" altLang="en-US" dirty="0"/>
              <a:t>单击此处编辑母版标题样式</a:t>
            </a:r>
          </a:p>
        </p:txBody>
      </p:sp>
      <p:sp>
        <p:nvSpPr>
          <p:cNvPr id="3" name="文本占位符 6"/>
          <p:cNvSpPr>
            <a:spLocks noGrp="1"/>
          </p:cNvSpPr>
          <p:nvPr>
            <p:ph type="body" sz="quarter" idx="10" hasCustomPrompt="1"/>
          </p:nvPr>
        </p:nvSpPr>
        <p:spPr>
          <a:xfrm>
            <a:off x="684214" y="1376363"/>
            <a:ext cx="7920036" cy="3924300"/>
          </a:xfrm>
          <a:prstGeom prst="rect">
            <a:avLst/>
          </a:prstGeom>
        </p:spPr>
        <p:txBody>
          <a:bodyPr/>
          <a:lstStyle/>
          <a:p>
            <a:r>
              <a:rPr lang="zh-CN" altLang="en-US" dirty="0"/>
              <a:t>单击此处输入文字</a:t>
            </a:r>
          </a:p>
        </p:txBody>
      </p:sp>
    </p:spTree>
    <p:extLst>
      <p:ext uri="{BB962C8B-B14F-4D97-AF65-F5344CB8AC3E}">
        <p14:creationId xmlns:p14="http://schemas.microsoft.com/office/powerpoint/2010/main" val="547681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977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388091" y="165101"/>
            <a:ext cx="8367821" cy="888186"/>
          </a:xfrm>
          <a:prstGeom prst="rect">
            <a:avLst/>
          </a:prstGeo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35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388091" y="1269262"/>
            <a:ext cx="8367821"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Tree>
    <p:extLst>
      <p:ext uri="{BB962C8B-B14F-4D97-AF65-F5344CB8AC3E}">
        <p14:creationId xmlns:p14="http://schemas.microsoft.com/office/powerpoint/2010/main" val="107504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F62E85D-8A15-4851-945B-BF6CD75E047C}" type="datetime1">
              <a:rPr lang="zh-CN" altLang="en-US"/>
              <a:pPr>
                <a:defRPr/>
              </a:pPr>
              <a:t>2020-10-25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E10B9F0-E778-41C0-BEEA-415D209EA4B8}" type="slidenum">
              <a:rPr lang="zh-CN" altLang="en-US"/>
              <a:pPr>
                <a:defRPr/>
              </a:pPr>
              <a:t>‹#›</a:t>
            </a:fld>
            <a:endParaRPr lang="zh-CN" alt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2769A8E4-92F6-4A84-A02F-F5A2CD6A3856}" type="datetime1">
              <a:rPr lang="zh-CN" altLang="en-US"/>
              <a:pPr>
                <a:defRPr/>
              </a:pPr>
              <a:t>2020-10-25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9A37C98-3942-4547-9295-ECA355BF93B2}" type="slidenum">
              <a:rPr lang="zh-CN" altLang="en-US"/>
              <a:pPr>
                <a:defRPr/>
              </a:pPr>
              <a:t>‹#›</a:t>
            </a:fld>
            <a:endParaRPr lang="zh-CN" alt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357313"/>
            <a:ext cx="4038600" cy="4768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57313"/>
            <a:ext cx="4038600" cy="4768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BF19B6DA-3AFD-49DA-BF9D-3CC73EBDBFF5}" type="datetime1">
              <a:rPr lang="zh-CN" altLang="en-US"/>
              <a:pPr>
                <a:defRPr/>
              </a:pPr>
              <a:t>2020-10-25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F306ED8-8A83-4ABD-8094-D2CCC43717ED}" type="slidenum">
              <a:rPr lang="zh-CN" altLang="en-US"/>
              <a:pPr>
                <a:defRPr/>
              </a:pPr>
              <a:t>‹#›</a:t>
            </a:fld>
            <a:endParaRPr lang="zh-CN" alt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E50FBA16-A6CD-4A2E-91B4-D4F892293335}" type="datetime1">
              <a:rPr lang="zh-CN" altLang="en-US"/>
              <a:pPr>
                <a:defRPr/>
              </a:pPr>
              <a:t>2020-10-25</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168CA245-2902-4EE7-B70A-6964A03F0034}" type="slidenum">
              <a:rPr lang="zh-CN" altLang="en-US"/>
              <a:pPr>
                <a:defRPr/>
              </a:pPr>
              <a:t>‹#›</a:t>
            </a:fld>
            <a:endParaRPr lang="zh-CN"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0BC20D8F-BC65-4158-B7FA-8AA955D44750}" type="datetime1">
              <a:rPr lang="zh-CN" altLang="en-US"/>
              <a:pPr>
                <a:defRPr/>
              </a:pPr>
              <a:t>2020-10-25</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B607FDE9-3886-4BB9-8882-4EFEA76F6573}" type="slidenum">
              <a:rPr lang="zh-CN" altLang="en-US"/>
              <a:pPr>
                <a:defRPr/>
              </a:pPr>
              <a:t>‹#›</a:t>
            </a:fld>
            <a:endParaRPr lang="zh-CN" alt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3562F134-D4CE-4607-A806-4FBD54ECDC9A}" type="datetime1">
              <a:rPr lang="zh-CN" altLang="en-US"/>
              <a:pPr>
                <a:defRPr/>
              </a:pPr>
              <a:t>2020-10-25</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C9C9EE0-23E5-4399-A2C9-818B771DA22B}" type="slidenum">
              <a:rPr lang="zh-CN" altLang="en-US"/>
              <a:pPr>
                <a:defRPr/>
              </a:pPr>
              <a:t>‹#›</a:t>
            </a:fld>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DA625BE-2301-4699-A357-C2F5C965DBC1}" type="datetime1">
              <a:rPr lang="zh-CN" altLang="en-US"/>
              <a:pPr>
                <a:defRPr/>
              </a:pPr>
              <a:t>2020-10-25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D756AFA-0A50-424A-A398-3F90953FB9E8}" type="slidenum">
              <a:rPr lang="zh-CN" altLang="en-US"/>
              <a:pPr>
                <a:defRPr/>
              </a:pPr>
              <a:t>‹#›</a:t>
            </a:fld>
            <a:endParaRPr lang="zh-CN" alt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2048FD9-FDA2-41C7-84CC-882BF517C5F9}" type="datetime1">
              <a:rPr lang="zh-CN" altLang="en-US"/>
              <a:pPr>
                <a:defRPr/>
              </a:pPr>
              <a:t>2020-10-25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9CD96AA-A3D1-48AF-8D63-23ECF4D0CA83}" type="slidenum">
              <a:rPr lang="zh-CN" altLang="en-US"/>
              <a:pPr>
                <a:defRPr/>
              </a:pPr>
              <a:t>‹#›</a:t>
            </a:fld>
            <a:endParaRPr lang="zh-CN" alt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4" descr="C:\Documents and Settings\Administrator\桌面\PPT 自动化系方嵘\色条.jpg"/>
          <p:cNvPicPr>
            <a:picLocks noChangeAspect="1" noChangeArrowheads="1"/>
          </p:cNvPicPr>
          <p:nvPr userDrawn="1"/>
        </p:nvPicPr>
        <p:blipFill>
          <a:blip r:embed="rId13" cstate="print">
            <a:lum/>
          </a:blip>
          <a:srcRect l="1562" t="18566" b="73162"/>
          <a:stretch>
            <a:fillRect/>
          </a:stretch>
        </p:blipFill>
        <p:spPr bwMode="auto">
          <a:xfrm>
            <a:off x="71406" y="3559269"/>
            <a:ext cx="8572560" cy="84045"/>
          </a:xfrm>
          <a:prstGeom prst="rect">
            <a:avLst/>
          </a:prstGeom>
          <a:noFill/>
          <a:effectLst>
            <a:outerShdw blurRad="114300" dir="5400000" sy="-23000" kx="-800400" algn="bl" rotWithShape="0">
              <a:srgbClr val="954995">
                <a:alpha val="82000"/>
              </a:srgbClr>
            </a:outerShdw>
          </a:effectLst>
          <a:scene3d>
            <a:camera prst="orthographicFront"/>
            <a:lightRig rig="soft" dir="t"/>
          </a:scene3d>
          <a:sp3d extrusionH="139700" contourW="12700" prstMaterial="softEdge">
            <a:bevelB prst="angle"/>
            <a:contourClr>
              <a:schemeClr val="bg1"/>
            </a:contourClr>
          </a:sp3d>
        </p:spPr>
      </p:pic>
      <p:sp>
        <p:nvSpPr>
          <p:cNvPr id="1027" name="文本占位符 2"/>
          <p:cNvSpPr>
            <a:spLocks noGrp="1"/>
          </p:cNvSpPr>
          <p:nvPr>
            <p:ph type="body" idx="1"/>
          </p:nvPr>
        </p:nvSpPr>
        <p:spPr bwMode="auto">
          <a:xfrm>
            <a:off x="457200" y="1357313"/>
            <a:ext cx="8229600" cy="4768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fontAlgn="auto">
              <a:spcBef>
                <a:spcPts val="0"/>
              </a:spcBef>
              <a:spcAft>
                <a:spcPts val="0"/>
              </a:spcAft>
              <a:defRPr sz="1200" b="0">
                <a:solidFill>
                  <a:schemeClr val="tx1">
                    <a:tint val="75000"/>
                  </a:schemeClr>
                </a:solidFill>
                <a:latin typeface="+mn-lt"/>
                <a:ea typeface="+mn-ea"/>
                <a:cs typeface="+mn-cs"/>
              </a:defRPr>
            </a:lvl1pPr>
          </a:lstStyle>
          <a:p>
            <a:pPr>
              <a:defRPr/>
            </a:pPr>
            <a:fld id="{12CE9303-0CBA-43BE-A4DD-966C9262B569}" type="datetime1">
              <a:rPr lang="zh-CN" altLang="en-US"/>
              <a:pPr>
                <a:defRPr/>
              </a:pPr>
              <a:t>2020-10-25</a:t>
            </a:fld>
            <a:endParaRPr lang="zh-CN" altLang="en-US"/>
          </a:p>
        </p:txBody>
      </p:sp>
      <p:sp>
        <p:nvSpPr>
          <p:cNvPr id="9"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schemeClr val="tx1">
                    <a:tint val="75000"/>
                  </a:schemeClr>
                </a:solidFill>
                <a:latin typeface="+mn-lt"/>
                <a:ea typeface="+mn-ea"/>
                <a:cs typeface="+mn-cs"/>
              </a:defRPr>
            </a:lvl1pPr>
          </a:lstStyle>
          <a:p>
            <a:pPr>
              <a:defRPr/>
            </a:pPr>
            <a:endParaRPr lang="zh-CN" altLang="en-US"/>
          </a:p>
        </p:txBody>
      </p:sp>
      <p:sp>
        <p:nvSpPr>
          <p:cNvPr id="10"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b="0">
                <a:solidFill>
                  <a:schemeClr val="tx1">
                    <a:tint val="75000"/>
                  </a:schemeClr>
                </a:solidFill>
                <a:latin typeface="+mn-lt"/>
                <a:ea typeface="+mn-ea"/>
                <a:cs typeface="+mn-cs"/>
              </a:defRPr>
            </a:lvl1pPr>
          </a:lstStyle>
          <a:p>
            <a:pPr>
              <a:defRPr/>
            </a:pPr>
            <a:fld id="{6E2BCEFE-7914-4E63-914F-0913AAB2932E}" type="slidenum">
              <a:rPr lang="zh-CN" altLang="en-US"/>
              <a:pPr>
                <a:defRPr/>
              </a:pPr>
              <a:t>‹#›</a:t>
            </a:fld>
            <a:endParaRPr lang="zh-CN" altLang="en-US"/>
          </a:p>
        </p:txBody>
      </p:sp>
      <p:pic>
        <p:nvPicPr>
          <p:cNvPr id="1031" name="Picture 8" descr="红色系 小尺寸校徽展开式 (10mm以下使用) [转换]"/>
          <p:cNvPicPr>
            <a:picLocks noChangeAspect="1" noChangeArrowheads="1"/>
          </p:cNvPicPr>
          <p:nvPr userDrawn="1"/>
        </p:nvPicPr>
        <p:blipFill>
          <a:blip r:embed="rId14"/>
          <a:srcRect/>
          <a:stretch>
            <a:fillRect/>
          </a:stretch>
        </p:blipFill>
        <p:spPr bwMode="auto">
          <a:xfrm>
            <a:off x="287338" y="336550"/>
            <a:ext cx="2592387" cy="6810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810" r:id="rId1"/>
    <p:sldLayoutId id="2147484811" r:id="rId2"/>
    <p:sldLayoutId id="2147484812" r:id="rId3"/>
    <p:sldLayoutId id="2147484813" r:id="rId4"/>
    <p:sldLayoutId id="2147484814" r:id="rId5"/>
    <p:sldLayoutId id="2147484815" r:id="rId6"/>
    <p:sldLayoutId id="2147484816" r:id="rId7"/>
    <p:sldLayoutId id="2147484817" r:id="rId8"/>
    <p:sldLayoutId id="2147484818" r:id="rId9"/>
    <p:sldLayoutId id="2147484819" r:id="rId10"/>
    <p:sldLayoutId id="2147484820" r:id="rId11"/>
  </p:sldLayoutIdLst>
  <p:transition>
    <p:fade/>
  </p:transition>
  <p:hf hdr="0" ftr="0" dt="0"/>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charset="0"/>
          <a:ea typeface="宋体" charset="-122"/>
        </a:defRPr>
      </a:lvl2pPr>
      <a:lvl3pPr algn="ctr" rtl="0" eaLnBrk="0" fontAlgn="base" hangingPunct="0">
        <a:spcBef>
          <a:spcPct val="0"/>
        </a:spcBef>
        <a:spcAft>
          <a:spcPct val="0"/>
        </a:spcAft>
        <a:defRPr sz="4400">
          <a:solidFill>
            <a:schemeClr val="tx1"/>
          </a:solidFill>
          <a:latin typeface="Arial" charset="0"/>
          <a:ea typeface="宋体" charset="-122"/>
        </a:defRPr>
      </a:lvl3pPr>
      <a:lvl4pPr algn="ctr" rtl="0" eaLnBrk="0" fontAlgn="base" hangingPunct="0">
        <a:spcBef>
          <a:spcPct val="0"/>
        </a:spcBef>
        <a:spcAft>
          <a:spcPct val="0"/>
        </a:spcAft>
        <a:defRPr sz="4400">
          <a:solidFill>
            <a:schemeClr val="tx1"/>
          </a:solidFill>
          <a:latin typeface="Arial" charset="0"/>
          <a:ea typeface="宋体" charset="-122"/>
        </a:defRPr>
      </a:lvl4pPr>
      <a:lvl5pPr algn="ctr" rtl="0" eaLnBrk="0" fontAlgn="base" hangingPunct="0">
        <a:spcBef>
          <a:spcPct val="0"/>
        </a:spcBef>
        <a:spcAft>
          <a:spcPct val="0"/>
        </a:spcAft>
        <a:defRPr sz="4400">
          <a:solidFill>
            <a:schemeClr val="tx1"/>
          </a:solidFill>
          <a:latin typeface="Arial" charset="0"/>
          <a:ea typeface="宋体" charset="-122"/>
        </a:defRPr>
      </a:lvl5pPr>
      <a:lvl6pPr marL="457200" algn="ctr" rtl="0" fontAlgn="base">
        <a:spcBef>
          <a:spcPct val="0"/>
        </a:spcBef>
        <a:spcAft>
          <a:spcPct val="0"/>
        </a:spcAft>
        <a:defRPr sz="4400">
          <a:solidFill>
            <a:schemeClr val="tx1"/>
          </a:solidFill>
          <a:latin typeface="Arial" charset="0"/>
          <a:ea typeface="宋体" charset="-122"/>
        </a:defRPr>
      </a:lvl6pPr>
      <a:lvl7pPr marL="914400" algn="ctr" rtl="0" fontAlgn="base">
        <a:spcBef>
          <a:spcPct val="0"/>
        </a:spcBef>
        <a:spcAft>
          <a:spcPct val="0"/>
        </a:spcAft>
        <a:defRPr sz="4400">
          <a:solidFill>
            <a:schemeClr val="tx1"/>
          </a:solidFill>
          <a:latin typeface="Arial" charset="0"/>
          <a:ea typeface="宋体" charset="-122"/>
        </a:defRPr>
      </a:lvl7pPr>
      <a:lvl8pPr marL="1371600" algn="ctr" rtl="0" fontAlgn="base">
        <a:spcBef>
          <a:spcPct val="0"/>
        </a:spcBef>
        <a:spcAft>
          <a:spcPct val="0"/>
        </a:spcAft>
        <a:defRPr sz="4400">
          <a:solidFill>
            <a:schemeClr val="tx1"/>
          </a:solidFill>
          <a:latin typeface="Arial" charset="0"/>
          <a:ea typeface="宋体" charset="-122"/>
        </a:defRPr>
      </a:lvl8pPr>
      <a:lvl9pPr marL="1828800" algn="ctr" rtl="0" fontAlgn="base">
        <a:spcBef>
          <a:spcPct val="0"/>
        </a:spcBef>
        <a:spcAft>
          <a:spcPct val="0"/>
        </a:spcAft>
        <a:defRPr sz="4400">
          <a:solidFill>
            <a:schemeClr val="tx1"/>
          </a:solidFill>
          <a:latin typeface="Arial"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defRPr>
      </a:lvl5pPr>
      <a:lvl6pPr marL="2514600" indent="-228600" algn="l" rtl="0" fontAlgn="base">
        <a:spcBef>
          <a:spcPct val="20000"/>
        </a:spcBef>
        <a:spcAft>
          <a:spcPct val="0"/>
        </a:spcAft>
        <a:buFont typeface="Arial" charset="0"/>
        <a:buChar char="»"/>
        <a:defRPr sz="2000">
          <a:solidFill>
            <a:schemeClr val="tx1"/>
          </a:solidFill>
          <a:latin typeface="+mn-lt"/>
          <a:ea typeface="+mn-ea"/>
        </a:defRPr>
      </a:lvl6pPr>
      <a:lvl7pPr marL="2971800" indent="-228600" algn="l" rtl="0" fontAlgn="base">
        <a:spcBef>
          <a:spcPct val="20000"/>
        </a:spcBef>
        <a:spcAft>
          <a:spcPct val="0"/>
        </a:spcAft>
        <a:buFont typeface="Arial" charset="0"/>
        <a:buChar char="»"/>
        <a:defRPr sz="2000">
          <a:solidFill>
            <a:schemeClr val="tx1"/>
          </a:solidFill>
          <a:latin typeface="+mn-lt"/>
          <a:ea typeface="+mn-ea"/>
        </a:defRPr>
      </a:lvl7pPr>
      <a:lvl8pPr marL="3429000" indent="-228600" algn="l" rtl="0" fontAlgn="base">
        <a:spcBef>
          <a:spcPct val="20000"/>
        </a:spcBef>
        <a:spcAft>
          <a:spcPct val="0"/>
        </a:spcAft>
        <a:buFont typeface="Arial" charset="0"/>
        <a:buChar char="»"/>
        <a:defRPr sz="2000">
          <a:solidFill>
            <a:schemeClr val="tx1"/>
          </a:solidFill>
          <a:latin typeface="+mn-lt"/>
          <a:ea typeface="+mn-ea"/>
        </a:defRPr>
      </a:lvl8pPr>
      <a:lvl9pPr marL="3886200" indent="-228600" algn="l" rtl="0" fontAlgn="base">
        <a:spcBef>
          <a:spcPct val="20000"/>
        </a:spcBef>
        <a:spcAft>
          <a:spcPct val="0"/>
        </a:spcAft>
        <a:buFont typeface="Arial"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1187450" y="152400"/>
            <a:ext cx="7043738" cy="7286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p:cNvSpPr>
            <a:spLocks noGrp="1"/>
          </p:cNvSpPr>
          <p:nvPr>
            <p:ph type="body" idx="1"/>
          </p:nvPr>
        </p:nvSpPr>
        <p:spPr bwMode="auto">
          <a:xfrm>
            <a:off x="457200" y="1357313"/>
            <a:ext cx="8229600" cy="4768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fontAlgn="auto">
              <a:spcBef>
                <a:spcPts val="0"/>
              </a:spcBef>
              <a:spcAft>
                <a:spcPts val="0"/>
              </a:spcAft>
              <a:defRPr sz="1200" b="0">
                <a:solidFill>
                  <a:schemeClr val="tx1">
                    <a:tint val="75000"/>
                  </a:schemeClr>
                </a:solidFill>
                <a:latin typeface="+mn-lt"/>
                <a:ea typeface="+mn-ea"/>
                <a:cs typeface="+mn-cs"/>
              </a:defRPr>
            </a:lvl1pPr>
          </a:lstStyle>
          <a:p>
            <a:pPr>
              <a:defRPr/>
            </a:pPr>
            <a:fld id="{76437B0B-66B2-47DC-B6E4-89B50D4CE1A5}" type="datetime1">
              <a:rPr lang="zh-CN" altLang="en-US"/>
              <a:pPr>
                <a:defRPr/>
              </a:pPr>
              <a:t>2020-10-25</a:t>
            </a:fld>
            <a:endParaRPr lang="zh-CN" altLang="en-US"/>
          </a:p>
        </p:txBody>
      </p:sp>
      <p:sp>
        <p:nvSpPr>
          <p:cNvPr id="13"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schemeClr val="tx1">
                    <a:tint val="75000"/>
                  </a:schemeClr>
                </a:solidFill>
                <a:latin typeface="+mn-lt"/>
                <a:ea typeface="+mn-ea"/>
                <a:cs typeface="+mn-cs"/>
              </a:defRPr>
            </a:lvl1pPr>
          </a:lstStyle>
          <a:p>
            <a:pPr>
              <a:defRPr/>
            </a:pPr>
            <a:endParaRPr lang="zh-CN" altLang="en-US"/>
          </a:p>
        </p:txBody>
      </p:sp>
      <p:sp>
        <p:nvSpPr>
          <p:cNvPr id="14"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b="0">
                <a:solidFill>
                  <a:schemeClr val="tx1">
                    <a:tint val="75000"/>
                  </a:schemeClr>
                </a:solidFill>
                <a:latin typeface="+mn-lt"/>
                <a:ea typeface="+mn-ea"/>
                <a:cs typeface="+mn-cs"/>
              </a:defRPr>
            </a:lvl1pPr>
          </a:lstStyle>
          <a:p>
            <a:pPr>
              <a:defRPr/>
            </a:pPr>
            <a:fld id="{582001AA-417F-4723-8A07-A8ED4308C7F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821" r:id="rId1"/>
    <p:sldLayoutId id="2147484822" r:id="rId2"/>
    <p:sldLayoutId id="2147484823" r:id="rId3"/>
    <p:sldLayoutId id="2147484824" r:id="rId4"/>
    <p:sldLayoutId id="2147484825" r:id="rId5"/>
  </p:sldLayoutIdLst>
  <p:transition>
    <p:fade/>
  </p:transition>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charset="0"/>
          <a:ea typeface="黑体" pitchFamily="2" charset="-122"/>
        </a:defRPr>
      </a:lvl2pPr>
      <a:lvl3pPr algn="ctr" rtl="0" eaLnBrk="0" fontAlgn="base" hangingPunct="0">
        <a:spcBef>
          <a:spcPct val="0"/>
        </a:spcBef>
        <a:spcAft>
          <a:spcPct val="0"/>
        </a:spcAft>
        <a:defRPr sz="4400">
          <a:solidFill>
            <a:schemeClr val="tx1"/>
          </a:solidFill>
          <a:latin typeface="Arial" charset="0"/>
          <a:ea typeface="黑体" pitchFamily="2" charset="-122"/>
        </a:defRPr>
      </a:lvl3pPr>
      <a:lvl4pPr algn="ctr" rtl="0" eaLnBrk="0" fontAlgn="base" hangingPunct="0">
        <a:spcBef>
          <a:spcPct val="0"/>
        </a:spcBef>
        <a:spcAft>
          <a:spcPct val="0"/>
        </a:spcAft>
        <a:defRPr sz="4400">
          <a:solidFill>
            <a:schemeClr val="tx1"/>
          </a:solidFill>
          <a:latin typeface="Arial" charset="0"/>
          <a:ea typeface="黑体" pitchFamily="2" charset="-122"/>
        </a:defRPr>
      </a:lvl4pPr>
      <a:lvl5pPr algn="ctr" rtl="0" eaLnBrk="0" fontAlgn="base" hangingPunct="0">
        <a:spcBef>
          <a:spcPct val="0"/>
        </a:spcBef>
        <a:spcAft>
          <a:spcPct val="0"/>
        </a:spcAft>
        <a:defRPr sz="4400">
          <a:solidFill>
            <a:schemeClr val="tx1"/>
          </a:solidFill>
          <a:latin typeface="Arial" charset="0"/>
          <a:ea typeface="黑体" pitchFamily="2"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3.jpe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Visio___11.vsdx"/><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55.emf"/></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57.emf"/><Relationship Id="rId4" Type="http://schemas.openxmlformats.org/officeDocument/2006/relationships/package" Target="../embeddings/Microsoft_Visio___22.vsdx"/></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vmlDrawing" Target="../drawings/vmlDrawing3.vml"/><Relationship Id="rId5" Type="http://schemas.openxmlformats.org/officeDocument/2006/relationships/image" Target="../media/image61.emf"/><Relationship Id="rId4" Type="http://schemas.openxmlformats.org/officeDocument/2006/relationships/package" Target="../embeddings/Microsoft_Visio___33.vsdx"/></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vmlDrawing" Target="../drawings/vmlDrawing4.vml"/><Relationship Id="rId5" Type="http://schemas.openxmlformats.org/officeDocument/2006/relationships/image" Target="../media/image62.emf"/><Relationship Id="rId4" Type="http://schemas.openxmlformats.org/officeDocument/2006/relationships/package" Target="../embeddings/Microsoft_Visio___44.vsdx"/></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6.xml"/><Relationship Id="rId1" Type="http://schemas.openxmlformats.org/officeDocument/2006/relationships/vmlDrawing" Target="../drawings/vmlDrawing5.vml"/><Relationship Id="rId5" Type="http://schemas.openxmlformats.org/officeDocument/2006/relationships/image" Target="../media/image63.emf"/><Relationship Id="rId4" Type="http://schemas.openxmlformats.org/officeDocument/2006/relationships/package" Target="../embeddings/Microsoft_Visio___55.vsdx"/></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Visio___66.vsdx"/><Relationship Id="rId2" Type="http://schemas.openxmlformats.org/officeDocument/2006/relationships/slideLayout" Target="../slideLayouts/slideLayout13.xml"/><Relationship Id="rId1" Type="http://schemas.openxmlformats.org/officeDocument/2006/relationships/vmlDrawing" Target="../drawings/vmlDrawing6.vml"/><Relationship Id="rId4" Type="http://schemas.openxmlformats.org/officeDocument/2006/relationships/image" Target="../media/image64.emf"/></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66.emf"/><Relationship Id="rId4" Type="http://schemas.openxmlformats.org/officeDocument/2006/relationships/package" Target="../embeddings/Microsoft_Visio___77.vsdx"/></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bwMode="auto">
          <a:xfrm>
            <a:off x="0" y="1828800"/>
            <a:ext cx="8953500" cy="1470025"/>
          </a:xfrm>
          <a:prstGeom prst="rect">
            <a:avLst/>
          </a:prstGeom>
          <a:ln>
            <a:miter lim="800000"/>
            <a:headEnd/>
            <a:tailEnd/>
          </a:ln>
        </p:spPr>
        <p:txBody>
          <a:bodyPr anchor="ctr"/>
          <a:lstStyle/>
          <a:p>
            <a:pPr>
              <a:defRPr/>
            </a:pPr>
            <a:br>
              <a:rPr lang="zh-CN" altLang="en-US" sz="4000" b="1" dirty="0">
                <a:solidFill>
                  <a:srgbClr val="1B13B7"/>
                </a:solidFill>
                <a:effectLst>
                  <a:outerShdw blurRad="38100" dist="38100" dir="2700000" algn="tl">
                    <a:srgbClr val="C0C0C0"/>
                  </a:outerShdw>
                </a:effectLst>
                <a:latin typeface="黑体" pitchFamily="49" charset="-122"/>
                <a:ea typeface="黑体" pitchFamily="49" charset="-122"/>
              </a:rPr>
            </a:br>
            <a:r>
              <a:rPr lang="en-US" altLang="zh-CN" sz="4000" b="1" dirty="0">
                <a:solidFill>
                  <a:srgbClr val="C00000"/>
                </a:solidFill>
              </a:rPr>
              <a:t>CS433 Parallel and Distributed Computing </a:t>
            </a:r>
            <a:br>
              <a:rPr lang="en-US" altLang="zh-CN" sz="4000" b="1" dirty="0">
                <a:solidFill>
                  <a:srgbClr val="FF0000"/>
                </a:solidFill>
                <a:effectLst>
                  <a:outerShdw blurRad="38100" dist="38100" dir="2700000" algn="tl">
                    <a:srgbClr val="C0C0C0"/>
                  </a:outerShdw>
                </a:effectLst>
                <a:latin typeface="微软雅黑" pitchFamily="34" charset="-122"/>
                <a:ea typeface="微软雅黑" pitchFamily="34" charset="-122"/>
              </a:rPr>
            </a:br>
            <a:endParaRPr lang="zh-CN" altLang="en-US" sz="3600" b="1" dirty="0">
              <a:solidFill>
                <a:srgbClr val="FF0000"/>
              </a:solidFill>
              <a:latin typeface="微软雅黑" pitchFamily="34" charset="-122"/>
              <a:ea typeface="微软雅黑" pitchFamily="34" charset="-122"/>
            </a:endParaRPr>
          </a:p>
        </p:txBody>
      </p:sp>
      <p:sp>
        <p:nvSpPr>
          <p:cNvPr id="15363" name="副标题 2"/>
          <p:cNvSpPr>
            <a:spLocks noGrp="1"/>
          </p:cNvSpPr>
          <p:nvPr>
            <p:ph type="subTitle" idx="4294967295"/>
          </p:nvPr>
        </p:nvSpPr>
        <p:spPr>
          <a:xfrm>
            <a:off x="1066800" y="4114800"/>
            <a:ext cx="7086600" cy="1524000"/>
          </a:xfrm>
        </p:spPr>
        <p:txBody>
          <a:bodyPr/>
          <a:lstStyle/>
          <a:p>
            <a:pPr marL="0" indent="0" algn="ctr" eaLnBrk="1" hangingPunct="1">
              <a:lnSpc>
                <a:spcPct val="110000"/>
              </a:lnSpc>
              <a:buFont typeface="Arial" charset="0"/>
              <a:buNone/>
            </a:pPr>
            <a:r>
              <a:rPr lang="en-US" altLang="zh-CN" sz="3600" b="1" dirty="0">
                <a:solidFill>
                  <a:srgbClr val="0070C0"/>
                </a:solidFill>
              </a:rPr>
              <a:t>Lecture 8 Ascend NPU</a:t>
            </a:r>
          </a:p>
          <a:p>
            <a:pPr marL="0" indent="0" algn="ctr" eaLnBrk="1" hangingPunct="1">
              <a:lnSpc>
                <a:spcPct val="110000"/>
              </a:lnSpc>
              <a:buFont typeface="Arial" charset="0"/>
              <a:buNone/>
            </a:pPr>
            <a:endParaRPr lang="en-US" altLang="zh-CN" sz="2800" b="1" dirty="0">
              <a:solidFill>
                <a:srgbClr val="00B050"/>
              </a:solidFill>
            </a:endParaRPr>
          </a:p>
          <a:p>
            <a:pPr marL="0" indent="0" algn="ctr" eaLnBrk="1" hangingPunct="1">
              <a:lnSpc>
                <a:spcPct val="110000"/>
              </a:lnSpc>
              <a:buFont typeface="Arial" charset="0"/>
              <a:buNone/>
            </a:pPr>
            <a:r>
              <a:rPr lang="en-US" altLang="zh-CN" sz="2800" b="1" dirty="0">
                <a:solidFill>
                  <a:srgbClr val="00B050"/>
                </a:solidFill>
              </a:rPr>
              <a:t>Prof. Xiaoyao Liang </a:t>
            </a:r>
          </a:p>
          <a:p>
            <a:pPr marL="0" indent="0" algn="ctr" eaLnBrk="1" hangingPunct="1">
              <a:lnSpc>
                <a:spcPct val="110000"/>
              </a:lnSpc>
              <a:buFont typeface="Arial" charset="0"/>
              <a:buNone/>
            </a:pPr>
            <a:r>
              <a:rPr lang="en-US" altLang="zh-CN" sz="2800" b="1" dirty="0">
                <a:solidFill>
                  <a:srgbClr val="00B050"/>
                </a:solidFill>
              </a:rPr>
              <a:t>2020/10/26</a:t>
            </a:r>
            <a:r>
              <a:rPr lang="en-US" altLang="zh-CN" sz="3600" b="1" dirty="0">
                <a:solidFill>
                  <a:srgbClr val="FF0000"/>
                </a:solidFill>
              </a:rPr>
              <a:t> </a:t>
            </a:r>
          </a:p>
          <a:p>
            <a:pPr marL="0" indent="0" algn="ctr">
              <a:buFont typeface="Arial" charset="0"/>
              <a:buNone/>
            </a:pPr>
            <a:endParaRPr lang="zh-CN" altLang="en-US" sz="4000" b="1" dirty="0">
              <a:solidFill>
                <a:srgbClr val="000066"/>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pPr>
              <a:defRPr/>
            </a:pPr>
            <a:fld id="{61BFCEC4-42A2-4487-B5B2-FA0D6293A72A}" type="slidenum">
              <a:rPr lang="zh-CN" altLang="en-US" smtClean="0"/>
              <a:pPr>
                <a:defRPr/>
              </a:pPr>
              <a:t>1</a:t>
            </a:fld>
            <a:endParaRPr lang="zh-CN" altLang="en-US"/>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67857" y="119969"/>
            <a:ext cx="7920036" cy="550926"/>
          </a:xfrm>
        </p:spPr>
        <p:txBody>
          <a:bodyPr/>
          <a:lstStyle/>
          <a:p>
            <a:r>
              <a:rPr lang="zh-CN" altLang="en-US" sz="3200" b="1" dirty="0">
                <a:solidFill>
                  <a:srgbClr val="990000"/>
                </a:solidFill>
                <a:latin typeface="Microsoft YaHei" panose="020B0503020204020204" pitchFamily="34" charset="-122"/>
                <a:ea typeface="Microsoft YaHei" panose="020B0503020204020204" pitchFamily="34" charset="-122"/>
                <a:cs typeface="+mn-cs"/>
                <a:sym typeface="+mn-lt"/>
              </a:rPr>
              <a:t>卷积神经网络</a:t>
            </a:r>
          </a:p>
        </p:txBody>
      </p:sp>
      <p:sp>
        <p:nvSpPr>
          <p:cNvPr id="4" name="文本占位符 3"/>
          <p:cNvSpPr>
            <a:spLocks noGrp="1"/>
          </p:cNvSpPr>
          <p:nvPr>
            <p:ph type="body" sz="quarter" idx="10"/>
          </p:nvPr>
        </p:nvSpPr>
        <p:spPr>
          <a:xfrm>
            <a:off x="545093" y="800872"/>
            <a:ext cx="8208137" cy="1485669"/>
          </a:xfrm>
        </p:spPr>
        <p:txBody>
          <a:bodyPr/>
          <a:lstStyle/>
          <a:p>
            <a:pPr marL="342900" indent="-342900">
              <a:lnSpc>
                <a:spcPct val="150000"/>
              </a:lnSpc>
              <a:spcBef>
                <a:spcPts val="600"/>
              </a:spcBef>
            </a:pPr>
            <a:r>
              <a:rPr lang="zh-CN" altLang="en-US" sz="1800" b="1" dirty="0">
                <a:latin typeface="Microsoft YaHei" panose="020B0503020204020204" pitchFamily="34" charset="-122"/>
                <a:ea typeface="Microsoft YaHei" panose="020B0503020204020204" pitchFamily="34" charset="-122"/>
                <a:sym typeface="Microsoft YaHei" panose="020B0503020204020204" pitchFamily="34" charset="-122"/>
              </a:rPr>
              <a:t>卷积神经网络（</a:t>
            </a:r>
            <a:r>
              <a:rPr lang="en-US" altLang="zh-CN" sz="1800" b="1" dirty="0">
                <a:latin typeface="Microsoft YaHei" panose="020B0503020204020204" pitchFamily="34" charset="-122"/>
                <a:ea typeface="Microsoft YaHei" panose="020B0503020204020204" pitchFamily="34" charset="-122"/>
                <a:sym typeface="Microsoft YaHei" panose="020B0503020204020204" pitchFamily="34" charset="-122"/>
              </a:rPr>
              <a:t>Convolutional Neural Network, CNN</a:t>
            </a:r>
            <a:r>
              <a:rPr lang="zh-CN" altLang="en-US" sz="1800" b="1" dirty="0">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sym typeface="Microsoft YaHei" panose="020B0503020204020204" pitchFamily="34" charset="-122"/>
              </a:rPr>
              <a:t>是一种前馈神经网络，它的人工神经元可以响应一部分覆盖范围内的周围单元，对于图像处理有出色表现。它包括卷积层</a:t>
            </a:r>
            <a:r>
              <a:rPr lang="en-US" altLang="zh-CN" sz="1800" dirty="0">
                <a:latin typeface="Microsoft YaHei" panose="020B0503020204020204" pitchFamily="34" charset="-122"/>
                <a:ea typeface="Microsoft YaHei" panose="020B0503020204020204" pitchFamily="34" charset="-122"/>
                <a:sym typeface="Microsoft YaHei" panose="020B0503020204020204" pitchFamily="34" charset="-122"/>
              </a:rPr>
              <a:t>(convolutional layer)</a:t>
            </a:r>
            <a:r>
              <a:rPr lang="zh-CN" altLang="en-US" sz="1800" dirty="0">
                <a:latin typeface="Microsoft YaHei" panose="020B0503020204020204" pitchFamily="34" charset="-122"/>
                <a:ea typeface="Microsoft YaHei" panose="020B0503020204020204" pitchFamily="34" charset="-122"/>
                <a:sym typeface="Microsoft YaHei" panose="020B0503020204020204" pitchFamily="34" charset="-122"/>
              </a:rPr>
              <a:t>，池化层</a:t>
            </a:r>
            <a:r>
              <a:rPr lang="en-US" altLang="zh-CN" sz="1800" dirty="0">
                <a:latin typeface="Microsoft YaHei" panose="020B0503020204020204" pitchFamily="34" charset="-122"/>
                <a:ea typeface="Microsoft YaHei" panose="020B0503020204020204" pitchFamily="34" charset="-122"/>
                <a:sym typeface="Microsoft YaHei" panose="020B0503020204020204" pitchFamily="34" charset="-122"/>
              </a:rPr>
              <a:t>(pooling layer)</a:t>
            </a:r>
            <a:r>
              <a:rPr lang="zh-CN" altLang="en-US" sz="1800" dirty="0">
                <a:latin typeface="Microsoft YaHei" panose="020B0503020204020204" pitchFamily="34" charset="-122"/>
                <a:ea typeface="Microsoft YaHei" panose="020B0503020204020204" pitchFamily="34" charset="-122"/>
                <a:sym typeface="Microsoft YaHei" panose="020B0503020204020204" pitchFamily="34" charset="-122"/>
              </a:rPr>
              <a:t>和全连接层</a:t>
            </a:r>
            <a:r>
              <a:rPr lang="en-US" altLang="zh-CN" sz="1800" dirty="0">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1800" dirty="0" err="1">
                <a:latin typeface="Microsoft YaHei" panose="020B0503020204020204" pitchFamily="34" charset="-122"/>
                <a:ea typeface="Microsoft YaHei" panose="020B0503020204020204" pitchFamily="34" charset="-122"/>
                <a:sym typeface="Microsoft YaHei" panose="020B0503020204020204" pitchFamily="34" charset="-122"/>
              </a:rPr>
              <a:t>fully_connected</a:t>
            </a:r>
            <a:r>
              <a:rPr lang="en-US" altLang="zh-CN" sz="1800" dirty="0">
                <a:latin typeface="Microsoft YaHei" panose="020B0503020204020204" pitchFamily="34" charset="-122"/>
                <a:ea typeface="Microsoft YaHei" panose="020B0503020204020204" pitchFamily="34" charset="-122"/>
                <a:sym typeface="Microsoft YaHei" panose="020B0503020204020204" pitchFamily="34" charset="-122"/>
              </a:rPr>
              <a:t> layer)</a:t>
            </a:r>
            <a:r>
              <a:rPr lang="zh-CN" altLang="en-US" sz="1800" dirty="0">
                <a:latin typeface="Microsoft YaHei" panose="020B0503020204020204" pitchFamily="34" charset="-122"/>
                <a:ea typeface="Microsoft YaHei" panose="020B0503020204020204" pitchFamily="34" charset="-122"/>
                <a:sym typeface="Microsoft YaHei" panose="020B0503020204020204" pitchFamily="34" charset="-122"/>
              </a:rPr>
              <a:t>。</a:t>
            </a:r>
            <a:endParaRPr lang="en-US" altLang="zh-CN" sz="1800" dirty="0">
              <a:latin typeface="Microsoft YaHei" panose="020B0503020204020204" pitchFamily="34" charset="-122"/>
              <a:ea typeface="Microsoft YaHei" panose="020B0503020204020204" pitchFamily="34" charset="-122"/>
              <a:sym typeface="Microsoft YaHei" panose="020B0503020204020204" pitchFamily="34" charset="-122"/>
            </a:endParaRPr>
          </a:p>
          <a:p>
            <a:pPr marL="342900" indent="-342900"/>
            <a:endParaRPr lang="en-US" altLang="zh-CN" sz="2000"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 name="组合 6"/>
          <p:cNvGrpSpPr/>
          <p:nvPr/>
        </p:nvGrpSpPr>
        <p:grpSpPr>
          <a:xfrm>
            <a:off x="1828800" y="2514600"/>
            <a:ext cx="5655431" cy="1796478"/>
            <a:chOff x="2126233" y="1356916"/>
            <a:chExt cx="7985513" cy="2354835"/>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233" y="1356916"/>
              <a:ext cx="7971805" cy="2259176"/>
            </a:xfrm>
            <a:prstGeom prst="rect">
              <a:avLst/>
            </a:prstGeom>
            <a:ln w="12700">
              <a:solidFill>
                <a:schemeClr val="bg1">
                  <a:lumMod val="85000"/>
                </a:schemeClr>
              </a:solidFill>
            </a:ln>
          </p:spPr>
        </p:pic>
        <p:sp>
          <p:nvSpPr>
            <p:cNvPr id="9" name="文本框 8"/>
            <p:cNvSpPr txBox="1"/>
            <p:nvPr/>
          </p:nvSpPr>
          <p:spPr>
            <a:xfrm>
              <a:off x="2126233" y="1356916"/>
              <a:ext cx="1274776" cy="403436"/>
            </a:xfrm>
            <a:prstGeom prst="rect">
              <a:avLst/>
            </a:prstGeom>
            <a:noFill/>
          </p:spPr>
          <p:txBody>
            <a:bodyPr wrap="none" rtlCol="0">
              <a:spAutoFit/>
            </a:bodyPr>
            <a:lstStyle/>
            <a:p>
              <a:r>
                <a:rPr lang="zh-CN" altLang="en-US" sz="1400" dirty="0">
                  <a:solidFill>
                    <a:srgbClr val="A9B39A"/>
                  </a:solidFill>
                  <a:latin typeface="+mn-lt"/>
                  <a:ea typeface="+mn-ea"/>
                  <a:cs typeface="+mn-ea"/>
                  <a:sym typeface="+mn-lt"/>
                </a:rPr>
                <a:t>输入图像</a:t>
              </a:r>
            </a:p>
          </p:txBody>
        </p:sp>
        <p:sp>
          <p:nvSpPr>
            <p:cNvPr id="10" name="文本框 9"/>
            <p:cNvSpPr txBox="1"/>
            <p:nvPr/>
          </p:nvSpPr>
          <p:spPr>
            <a:xfrm>
              <a:off x="2855640" y="3308315"/>
              <a:ext cx="1021270" cy="403436"/>
            </a:xfrm>
            <a:prstGeom prst="rect">
              <a:avLst/>
            </a:prstGeom>
            <a:noFill/>
          </p:spPr>
          <p:txBody>
            <a:bodyPr wrap="none" rtlCol="0">
              <a:spAutoFit/>
            </a:bodyPr>
            <a:lstStyle/>
            <a:p>
              <a:r>
                <a:rPr lang="zh-CN" altLang="en-US" sz="1400" dirty="0">
                  <a:solidFill>
                    <a:srgbClr val="A9B39A"/>
                  </a:solidFill>
                  <a:latin typeface="+mn-lt"/>
                  <a:ea typeface="+mn-ea"/>
                  <a:cs typeface="+mn-ea"/>
                  <a:sym typeface="+mn-lt"/>
                </a:rPr>
                <a:t>卷积层</a:t>
              </a:r>
              <a:endParaRPr lang="en-US" altLang="zh-CN" sz="1400" dirty="0">
                <a:solidFill>
                  <a:srgbClr val="A9B39A"/>
                </a:solidFill>
                <a:latin typeface="+mn-lt"/>
                <a:ea typeface="+mn-ea"/>
                <a:cs typeface="+mn-ea"/>
                <a:sym typeface="+mn-lt"/>
              </a:endParaRPr>
            </a:p>
          </p:txBody>
        </p:sp>
        <p:sp>
          <p:nvSpPr>
            <p:cNvPr id="11" name="文本框 10"/>
            <p:cNvSpPr txBox="1"/>
            <p:nvPr/>
          </p:nvSpPr>
          <p:spPr>
            <a:xfrm>
              <a:off x="5795911" y="3308315"/>
              <a:ext cx="1021270" cy="403436"/>
            </a:xfrm>
            <a:prstGeom prst="rect">
              <a:avLst/>
            </a:prstGeom>
            <a:noFill/>
          </p:spPr>
          <p:txBody>
            <a:bodyPr wrap="none" rtlCol="0">
              <a:spAutoFit/>
            </a:bodyPr>
            <a:lstStyle/>
            <a:p>
              <a:r>
                <a:rPr lang="zh-CN" altLang="en-US" sz="1400" dirty="0">
                  <a:solidFill>
                    <a:srgbClr val="A9B39A"/>
                  </a:solidFill>
                  <a:latin typeface="+mn-lt"/>
                  <a:ea typeface="+mn-ea"/>
                  <a:cs typeface="+mn-ea"/>
                  <a:sym typeface="+mn-lt"/>
                </a:rPr>
                <a:t>卷积层</a:t>
              </a:r>
              <a:endParaRPr lang="en-US" altLang="zh-CN" sz="1400" dirty="0">
                <a:solidFill>
                  <a:srgbClr val="A9B39A"/>
                </a:solidFill>
                <a:latin typeface="+mn-lt"/>
                <a:ea typeface="+mn-ea"/>
                <a:cs typeface="+mn-ea"/>
                <a:sym typeface="+mn-lt"/>
              </a:endParaRPr>
            </a:p>
          </p:txBody>
        </p:sp>
        <p:sp>
          <p:nvSpPr>
            <p:cNvPr id="12" name="文本框 11"/>
            <p:cNvSpPr txBox="1"/>
            <p:nvPr/>
          </p:nvSpPr>
          <p:spPr>
            <a:xfrm>
              <a:off x="4580637" y="3308315"/>
              <a:ext cx="1021270" cy="403436"/>
            </a:xfrm>
            <a:prstGeom prst="rect">
              <a:avLst/>
            </a:prstGeom>
            <a:noFill/>
          </p:spPr>
          <p:txBody>
            <a:bodyPr wrap="none" rtlCol="0">
              <a:spAutoFit/>
            </a:bodyPr>
            <a:lstStyle/>
            <a:p>
              <a:r>
                <a:rPr lang="zh-CN" altLang="en-US" sz="1400" dirty="0">
                  <a:solidFill>
                    <a:srgbClr val="A9B39A"/>
                  </a:solidFill>
                  <a:latin typeface="+mn-lt"/>
                  <a:ea typeface="+mn-ea"/>
                  <a:cs typeface="+mn-ea"/>
                  <a:sym typeface="+mn-lt"/>
                </a:rPr>
                <a:t>池化层</a:t>
              </a:r>
              <a:endParaRPr lang="en-US" altLang="zh-CN" sz="1400" dirty="0">
                <a:solidFill>
                  <a:srgbClr val="A9B39A"/>
                </a:solidFill>
                <a:latin typeface="+mn-lt"/>
                <a:ea typeface="+mn-ea"/>
                <a:cs typeface="+mn-ea"/>
                <a:sym typeface="+mn-lt"/>
              </a:endParaRPr>
            </a:p>
          </p:txBody>
        </p:sp>
        <p:sp>
          <p:nvSpPr>
            <p:cNvPr id="13" name="文本框 12"/>
            <p:cNvSpPr txBox="1"/>
            <p:nvPr/>
          </p:nvSpPr>
          <p:spPr>
            <a:xfrm>
              <a:off x="6973245" y="3308315"/>
              <a:ext cx="1021270" cy="403436"/>
            </a:xfrm>
            <a:prstGeom prst="rect">
              <a:avLst/>
            </a:prstGeom>
            <a:noFill/>
          </p:spPr>
          <p:txBody>
            <a:bodyPr wrap="none" rtlCol="0">
              <a:spAutoFit/>
            </a:bodyPr>
            <a:lstStyle/>
            <a:p>
              <a:r>
                <a:rPr lang="zh-CN" altLang="en-US" sz="1400" dirty="0">
                  <a:solidFill>
                    <a:srgbClr val="A9B39A"/>
                  </a:solidFill>
                  <a:latin typeface="+mn-lt"/>
                  <a:ea typeface="+mn-ea"/>
                  <a:cs typeface="+mn-ea"/>
                  <a:sym typeface="+mn-lt"/>
                </a:rPr>
                <a:t>池化层</a:t>
              </a:r>
              <a:endParaRPr lang="en-US" altLang="zh-CN" sz="1400" dirty="0">
                <a:solidFill>
                  <a:srgbClr val="A9B39A"/>
                </a:solidFill>
                <a:latin typeface="+mn-lt"/>
                <a:ea typeface="+mn-ea"/>
                <a:cs typeface="+mn-ea"/>
                <a:sym typeface="+mn-lt"/>
              </a:endParaRPr>
            </a:p>
          </p:txBody>
        </p:sp>
        <p:sp>
          <p:nvSpPr>
            <p:cNvPr id="14" name="文本框 13"/>
            <p:cNvSpPr txBox="1"/>
            <p:nvPr/>
          </p:nvSpPr>
          <p:spPr>
            <a:xfrm>
              <a:off x="8535641" y="3308315"/>
              <a:ext cx="1274776" cy="403436"/>
            </a:xfrm>
            <a:prstGeom prst="rect">
              <a:avLst/>
            </a:prstGeom>
            <a:noFill/>
          </p:spPr>
          <p:txBody>
            <a:bodyPr wrap="none" rtlCol="0">
              <a:spAutoFit/>
            </a:bodyPr>
            <a:lstStyle/>
            <a:p>
              <a:r>
                <a:rPr lang="zh-CN" altLang="en-US" sz="1400" dirty="0">
                  <a:solidFill>
                    <a:srgbClr val="A9B39A"/>
                  </a:solidFill>
                  <a:latin typeface="+mn-lt"/>
                  <a:ea typeface="+mn-ea"/>
                  <a:cs typeface="+mn-ea"/>
                  <a:sym typeface="+mn-lt"/>
                </a:rPr>
                <a:t>全连接层</a:t>
              </a:r>
              <a:endParaRPr lang="en-US" altLang="zh-CN" sz="1400" dirty="0">
                <a:solidFill>
                  <a:srgbClr val="A9B39A"/>
                </a:solidFill>
                <a:latin typeface="+mn-lt"/>
                <a:ea typeface="+mn-ea"/>
                <a:cs typeface="+mn-ea"/>
                <a:sym typeface="+mn-lt"/>
              </a:endParaRPr>
            </a:p>
          </p:txBody>
        </p:sp>
        <p:sp>
          <p:nvSpPr>
            <p:cNvPr id="15" name="文本框 14"/>
            <p:cNvSpPr txBox="1"/>
            <p:nvPr/>
          </p:nvSpPr>
          <p:spPr>
            <a:xfrm>
              <a:off x="3899756" y="1356916"/>
              <a:ext cx="1161604" cy="403436"/>
            </a:xfrm>
            <a:prstGeom prst="rect">
              <a:avLst/>
            </a:prstGeom>
            <a:noFill/>
          </p:spPr>
          <p:txBody>
            <a:bodyPr wrap="none" rtlCol="0">
              <a:spAutoFit/>
            </a:bodyPr>
            <a:lstStyle/>
            <a:p>
              <a:r>
                <a:rPr lang="en-US" altLang="zh-CN" sz="1400" dirty="0">
                  <a:solidFill>
                    <a:srgbClr val="A9B39A"/>
                  </a:solidFill>
                  <a:latin typeface="+mn-lt"/>
                  <a:ea typeface="+mn-ea"/>
                  <a:cs typeface="+mn-ea"/>
                  <a:sym typeface="+mn-lt"/>
                </a:rPr>
                <a:t>3</a:t>
              </a:r>
              <a:r>
                <a:rPr lang="zh-CN" altLang="en-US" sz="1400" dirty="0">
                  <a:solidFill>
                    <a:srgbClr val="A9B39A"/>
                  </a:solidFill>
                  <a:latin typeface="+mn-lt"/>
                  <a:ea typeface="+mn-ea"/>
                  <a:cs typeface="+mn-ea"/>
                  <a:sym typeface="+mn-lt"/>
                </a:rPr>
                <a:t>特征图</a:t>
              </a:r>
              <a:endParaRPr lang="en-US" altLang="zh-CN" sz="1400" dirty="0">
                <a:solidFill>
                  <a:srgbClr val="A9B39A"/>
                </a:solidFill>
                <a:latin typeface="+mn-lt"/>
                <a:ea typeface="+mn-ea"/>
                <a:cs typeface="+mn-ea"/>
                <a:sym typeface="+mn-lt"/>
              </a:endParaRPr>
            </a:p>
          </p:txBody>
        </p:sp>
        <p:sp>
          <p:nvSpPr>
            <p:cNvPr id="16" name="文本框 15"/>
            <p:cNvSpPr txBox="1"/>
            <p:nvPr/>
          </p:nvSpPr>
          <p:spPr>
            <a:xfrm>
              <a:off x="5185003" y="1356916"/>
              <a:ext cx="1161604" cy="403436"/>
            </a:xfrm>
            <a:prstGeom prst="rect">
              <a:avLst/>
            </a:prstGeom>
            <a:noFill/>
          </p:spPr>
          <p:txBody>
            <a:bodyPr wrap="none" rtlCol="0">
              <a:spAutoFit/>
            </a:bodyPr>
            <a:lstStyle/>
            <a:p>
              <a:r>
                <a:rPr lang="en-US" altLang="zh-CN" sz="1400" dirty="0">
                  <a:solidFill>
                    <a:srgbClr val="A9B39A"/>
                  </a:solidFill>
                  <a:latin typeface="+mn-lt"/>
                  <a:ea typeface="+mn-ea"/>
                  <a:cs typeface="+mn-ea"/>
                  <a:sym typeface="+mn-lt"/>
                </a:rPr>
                <a:t>3</a:t>
              </a:r>
              <a:r>
                <a:rPr lang="zh-CN" altLang="en-US" sz="1400" dirty="0">
                  <a:solidFill>
                    <a:srgbClr val="A9B39A"/>
                  </a:solidFill>
                  <a:latin typeface="+mn-lt"/>
                  <a:ea typeface="+mn-ea"/>
                  <a:cs typeface="+mn-ea"/>
                  <a:sym typeface="+mn-lt"/>
                </a:rPr>
                <a:t>特征图</a:t>
              </a:r>
              <a:endParaRPr lang="en-US" altLang="zh-CN" sz="1400" dirty="0">
                <a:solidFill>
                  <a:srgbClr val="A9B39A"/>
                </a:solidFill>
                <a:latin typeface="+mn-lt"/>
                <a:ea typeface="+mn-ea"/>
                <a:cs typeface="+mn-ea"/>
                <a:sym typeface="+mn-lt"/>
              </a:endParaRPr>
            </a:p>
          </p:txBody>
        </p:sp>
        <p:sp>
          <p:nvSpPr>
            <p:cNvPr id="17" name="文本框 16"/>
            <p:cNvSpPr txBox="1"/>
            <p:nvPr/>
          </p:nvSpPr>
          <p:spPr>
            <a:xfrm>
              <a:off x="6340795" y="1356916"/>
              <a:ext cx="1161604" cy="403436"/>
            </a:xfrm>
            <a:prstGeom prst="rect">
              <a:avLst/>
            </a:prstGeom>
            <a:noFill/>
          </p:spPr>
          <p:txBody>
            <a:bodyPr wrap="none" rtlCol="0">
              <a:spAutoFit/>
            </a:bodyPr>
            <a:lstStyle/>
            <a:p>
              <a:r>
                <a:rPr lang="en-US" altLang="zh-CN" sz="1400" dirty="0">
                  <a:solidFill>
                    <a:srgbClr val="A9B39A"/>
                  </a:solidFill>
                  <a:latin typeface="+mn-lt"/>
                  <a:ea typeface="+mn-ea"/>
                  <a:cs typeface="+mn-ea"/>
                  <a:sym typeface="+mn-lt"/>
                </a:rPr>
                <a:t>5</a:t>
              </a:r>
              <a:r>
                <a:rPr lang="zh-CN" altLang="en-US" sz="1400" dirty="0">
                  <a:solidFill>
                    <a:srgbClr val="A9B39A"/>
                  </a:solidFill>
                  <a:latin typeface="+mn-lt"/>
                  <a:ea typeface="+mn-ea"/>
                  <a:cs typeface="+mn-ea"/>
                  <a:sym typeface="+mn-lt"/>
                </a:rPr>
                <a:t>特征图</a:t>
              </a:r>
              <a:endParaRPr lang="en-US" altLang="zh-CN" sz="1400" dirty="0">
                <a:solidFill>
                  <a:srgbClr val="A9B39A"/>
                </a:solidFill>
                <a:latin typeface="+mn-lt"/>
                <a:ea typeface="+mn-ea"/>
                <a:cs typeface="+mn-ea"/>
                <a:sym typeface="+mn-lt"/>
              </a:endParaRPr>
            </a:p>
          </p:txBody>
        </p:sp>
        <p:sp>
          <p:nvSpPr>
            <p:cNvPr id="18" name="文本框 17"/>
            <p:cNvSpPr txBox="1"/>
            <p:nvPr/>
          </p:nvSpPr>
          <p:spPr>
            <a:xfrm>
              <a:off x="7405141" y="1356916"/>
              <a:ext cx="1161604" cy="403436"/>
            </a:xfrm>
            <a:prstGeom prst="rect">
              <a:avLst/>
            </a:prstGeom>
            <a:noFill/>
          </p:spPr>
          <p:txBody>
            <a:bodyPr wrap="none" rtlCol="0">
              <a:spAutoFit/>
            </a:bodyPr>
            <a:lstStyle/>
            <a:p>
              <a:r>
                <a:rPr lang="en-US" altLang="zh-CN" sz="1400" dirty="0">
                  <a:solidFill>
                    <a:srgbClr val="A9B39A"/>
                  </a:solidFill>
                  <a:latin typeface="+mn-lt"/>
                  <a:ea typeface="+mn-ea"/>
                  <a:cs typeface="+mn-ea"/>
                  <a:sym typeface="+mn-lt"/>
                </a:rPr>
                <a:t>5</a:t>
              </a:r>
              <a:r>
                <a:rPr lang="zh-CN" altLang="en-US" sz="1400" dirty="0">
                  <a:solidFill>
                    <a:srgbClr val="A9B39A"/>
                  </a:solidFill>
                  <a:latin typeface="+mn-lt"/>
                  <a:ea typeface="+mn-ea"/>
                  <a:cs typeface="+mn-ea"/>
                  <a:sym typeface="+mn-lt"/>
                </a:rPr>
                <a:t>特征图</a:t>
              </a:r>
              <a:endParaRPr lang="en-US" altLang="zh-CN" sz="1400" dirty="0">
                <a:solidFill>
                  <a:srgbClr val="A9B39A"/>
                </a:solidFill>
                <a:latin typeface="+mn-lt"/>
                <a:ea typeface="+mn-ea"/>
                <a:cs typeface="+mn-ea"/>
                <a:sym typeface="+mn-lt"/>
              </a:endParaRPr>
            </a:p>
          </p:txBody>
        </p:sp>
        <p:sp>
          <p:nvSpPr>
            <p:cNvPr id="19" name="文本框 18"/>
            <p:cNvSpPr txBox="1"/>
            <p:nvPr/>
          </p:nvSpPr>
          <p:spPr>
            <a:xfrm>
              <a:off x="9090476" y="1356916"/>
              <a:ext cx="1021270" cy="403436"/>
            </a:xfrm>
            <a:prstGeom prst="rect">
              <a:avLst/>
            </a:prstGeom>
            <a:noFill/>
          </p:spPr>
          <p:txBody>
            <a:bodyPr wrap="none" rtlCol="0">
              <a:spAutoFit/>
            </a:bodyPr>
            <a:lstStyle/>
            <a:p>
              <a:r>
                <a:rPr lang="zh-CN" altLang="en-US" sz="1400" dirty="0">
                  <a:solidFill>
                    <a:srgbClr val="A9B39A"/>
                  </a:solidFill>
                  <a:latin typeface="+mn-lt"/>
                  <a:ea typeface="+mn-ea"/>
                  <a:cs typeface="+mn-ea"/>
                  <a:sym typeface="+mn-lt"/>
                </a:rPr>
                <a:t>输出层</a:t>
              </a:r>
              <a:endParaRPr lang="en-US" altLang="zh-CN" sz="1400" dirty="0">
                <a:solidFill>
                  <a:srgbClr val="A9B39A"/>
                </a:solidFill>
                <a:latin typeface="+mn-lt"/>
                <a:ea typeface="+mn-ea"/>
                <a:cs typeface="+mn-ea"/>
                <a:sym typeface="+mn-lt"/>
              </a:endParaRPr>
            </a:p>
          </p:txBody>
        </p:sp>
      </p:grpSp>
      <p:grpSp>
        <p:nvGrpSpPr>
          <p:cNvPr id="5" name="组合 19"/>
          <p:cNvGrpSpPr/>
          <p:nvPr/>
        </p:nvGrpSpPr>
        <p:grpSpPr>
          <a:xfrm>
            <a:off x="1828800" y="4343400"/>
            <a:ext cx="5771165" cy="2201045"/>
            <a:chOff x="2231676" y="3716339"/>
            <a:chExt cx="8010821" cy="2775680"/>
          </a:xfrm>
        </p:grpSpPr>
        <p:pic>
          <p:nvPicPr>
            <p:cNvPr id="2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31676" y="3716339"/>
              <a:ext cx="7836698" cy="2695326"/>
            </a:xfrm>
            <a:prstGeom prst="rect">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22" name="文本框 21"/>
            <p:cNvSpPr txBox="1"/>
            <p:nvPr/>
          </p:nvSpPr>
          <p:spPr>
            <a:xfrm>
              <a:off x="2855640" y="5545889"/>
              <a:ext cx="1647013" cy="388130"/>
            </a:xfrm>
            <a:prstGeom prst="rect">
              <a:avLst/>
            </a:prstGeom>
            <a:noFill/>
          </p:spPr>
          <p:txBody>
            <a:bodyPr wrap="none" rtlCol="0">
              <a:spAutoFit/>
            </a:bodyPr>
            <a:lstStyle/>
            <a:p>
              <a:r>
                <a:rPr lang="zh-CN" altLang="en-US" sz="1400" dirty="0">
                  <a:solidFill>
                    <a:srgbClr val="257BC2"/>
                  </a:solidFill>
                  <a:latin typeface="+mn-lt"/>
                  <a:ea typeface="+mn-ea"/>
                  <a:cs typeface="+mn-ea"/>
                  <a:sym typeface="+mn-lt"/>
                </a:rPr>
                <a:t>卷积</a:t>
              </a:r>
              <a:r>
                <a:rPr lang="en-US" altLang="zh-CN" sz="1400" dirty="0">
                  <a:solidFill>
                    <a:srgbClr val="257BC2"/>
                  </a:solidFill>
                  <a:latin typeface="+mn-lt"/>
                  <a:ea typeface="+mn-ea"/>
                  <a:cs typeface="+mn-ea"/>
                  <a:sym typeface="+mn-lt"/>
                </a:rPr>
                <a:t>+</a:t>
              </a:r>
              <a:r>
                <a:rPr lang="zh-CN" altLang="en-US" sz="1400" dirty="0">
                  <a:solidFill>
                    <a:srgbClr val="257BC2"/>
                  </a:solidFill>
                  <a:latin typeface="+mn-lt"/>
                  <a:ea typeface="+mn-ea"/>
                  <a:cs typeface="+mn-ea"/>
                  <a:sym typeface="+mn-lt"/>
                </a:rPr>
                <a:t>非线性</a:t>
              </a:r>
            </a:p>
          </p:txBody>
        </p:sp>
        <p:sp>
          <p:nvSpPr>
            <p:cNvPr id="23" name="文本框 22"/>
            <p:cNvSpPr txBox="1"/>
            <p:nvPr/>
          </p:nvSpPr>
          <p:spPr>
            <a:xfrm>
              <a:off x="5114588" y="5545889"/>
              <a:ext cx="1253171" cy="388130"/>
            </a:xfrm>
            <a:prstGeom prst="rect">
              <a:avLst/>
            </a:prstGeom>
            <a:noFill/>
          </p:spPr>
          <p:txBody>
            <a:bodyPr wrap="none" rtlCol="0">
              <a:spAutoFit/>
            </a:bodyPr>
            <a:lstStyle/>
            <a:p>
              <a:r>
                <a:rPr lang="zh-CN" altLang="en-US" sz="1400" dirty="0">
                  <a:solidFill>
                    <a:srgbClr val="257BC2"/>
                  </a:solidFill>
                  <a:latin typeface="+mn-lt"/>
                  <a:ea typeface="+mn-ea"/>
                  <a:cs typeface="+mn-ea"/>
                  <a:sym typeface="+mn-lt"/>
                </a:rPr>
                <a:t>最大池化</a:t>
              </a:r>
            </a:p>
          </p:txBody>
        </p:sp>
        <p:sp>
          <p:nvSpPr>
            <p:cNvPr id="24" name="文本框 23"/>
            <p:cNvSpPr txBox="1"/>
            <p:nvPr/>
          </p:nvSpPr>
          <p:spPr>
            <a:xfrm>
              <a:off x="4039463" y="5990763"/>
              <a:ext cx="1965200" cy="388130"/>
            </a:xfrm>
            <a:prstGeom prst="rect">
              <a:avLst/>
            </a:prstGeom>
            <a:noFill/>
          </p:spPr>
          <p:txBody>
            <a:bodyPr wrap="none" rtlCol="0">
              <a:spAutoFit/>
            </a:bodyPr>
            <a:lstStyle/>
            <a:p>
              <a:r>
                <a:rPr lang="zh-CN" altLang="en-US" sz="1400" dirty="0">
                  <a:solidFill>
                    <a:srgbClr val="257BC2"/>
                  </a:solidFill>
                  <a:latin typeface="+mn-lt"/>
                  <a:ea typeface="+mn-ea"/>
                  <a:cs typeface="+mn-ea"/>
                  <a:sym typeface="+mn-lt"/>
                </a:rPr>
                <a:t>卷积层</a:t>
              </a:r>
              <a:r>
                <a:rPr lang="en-US" altLang="zh-CN" sz="1400" dirty="0">
                  <a:solidFill>
                    <a:srgbClr val="257BC2"/>
                  </a:solidFill>
                  <a:latin typeface="+mn-lt"/>
                  <a:ea typeface="+mn-ea"/>
                  <a:cs typeface="+mn-ea"/>
                  <a:sym typeface="+mn-lt"/>
                </a:rPr>
                <a:t>+ </a:t>
              </a:r>
              <a:r>
                <a:rPr lang="zh-CN" altLang="en-US" sz="1400" dirty="0">
                  <a:solidFill>
                    <a:srgbClr val="257BC2"/>
                  </a:solidFill>
                  <a:latin typeface="+mn-lt"/>
                  <a:ea typeface="+mn-ea"/>
                  <a:cs typeface="+mn-ea"/>
                  <a:sym typeface="+mn-lt"/>
                </a:rPr>
                <a:t>池化层</a:t>
              </a:r>
            </a:p>
          </p:txBody>
        </p:sp>
        <p:sp>
          <p:nvSpPr>
            <p:cNvPr id="25" name="文本框 24"/>
            <p:cNvSpPr txBox="1"/>
            <p:nvPr/>
          </p:nvSpPr>
          <p:spPr>
            <a:xfrm>
              <a:off x="7245114" y="6103889"/>
              <a:ext cx="1253171" cy="388130"/>
            </a:xfrm>
            <a:prstGeom prst="rect">
              <a:avLst/>
            </a:prstGeom>
            <a:noFill/>
          </p:spPr>
          <p:txBody>
            <a:bodyPr wrap="none" rtlCol="0">
              <a:spAutoFit/>
            </a:bodyPr>
            <a:lstStyle/>
            <a:p>
              <a:r>
                <a:rPr lang="zh-CN" altLang="en-US" sz="1400" dirty="0">
                  <a:solidFill>
                    <a:srgbClr val="257BC2"/>
                  </a:solidFill>
                  <a:latin typeface="+mn-lt"/>
                  <a:ea typeface="+mn-ea"/>
                  <a:cs typeface="+mn-ea"/>
                  <a:sym typeface="+mn-lt"/>
                </a:rPr>
                <a:t>全连接层</a:t>
              </a:r>
            </a:p>
          </p:txBody>
        </p:sp>
        <p:sp>
          <p:nvSpPr>
            <p:cNvPr id="26" name="文本框 25"/>
            <p:cNvSpPr txBox="1"/>
            <p:nvPr/>
          </p:nvSpPr>
          <p:spPr>
            <a:xfrm>
              <a:off x="8904312" y="5949998"/>
              <a:ext cx="1003961" cy="388129"/>
            </a:xfrm>
            <a:prstGeom prst="rect">
              <a:avLst/>
            </a:prstGeom>
            <a:noFill/>
          </p:spPr>
          <p:txBody>
            <a:bodyPr wrap="none" rtlCol="0">
              <a:spAutoFit/>
            </a:bodyPr>
            <a:lstStyle/>
            <a:p>
              <a:r>
                <a:rPr lang="zh-CN" altLang="en-US" sz="1400" dirty="0">
                  <a:solidFill>
                    <a:srgbClr val="257BC2"/>
                  </a:solidFill>
                  <a:latin typeface="+mn-lt"/>
                  <a:ea typeface="+mn-ea"/>
                  <a:cs typeface="+mn-ea"/>
                  <a:sym typeface="+mn-lt"/>
                </a:rPr>
                <a:t>多分类</a:t>
              </a:r>
            </a:p>
          </p:txBody>
        </p:sp>
        <p:sp>
          <p:nvSpPr>
            <p:cNvPr id="27" name="文本框 26"/>
            <p:cNvSpPr txBox="1"/>
            <p:nvPr/>
          </p:nvSpPr>
          <p:spPr>
            <a:xfrm>
              <a:off x="6633630" y="5391998"/>
              <a:ext cx="1003961" cy="388129"/>
            </a:xfrm>
            <a:prstGeom prst="rect">
              <a:avLst/>
            </a:prstGeom>
            <a:noFill/>
          </p:spPr>
          <p:txBody>
            <a:bodyPr wrap="none" rtlCol="0">
              <a:spAutoFit/>
            </a:bodyPr>
            <a:lstStyle/>
            <a:p>
              <a:r>
                <a:rPr lang="zh-CN" altLang="en-US" sz="1400" dirty="0">
                  <a:solidFill>
                    <a:srgbClr val="257BC2"/>
                  </a:solidFill>
                  <a:latin typeface="+mn-lt"/>
                  <a:ea typeface="+mn-ea"/>
                  <a:cs typeface="+mn-ea"/>
                  <a:sym typeface="+mn-lt"/>
                </a:rPr>
                <a:t>向量化</a:t>
              </a:r>
            </a:p>
          </p:txBody>
        </p:sp>
        <p:sp>
          <p:nvSpPr>
            <p:cNvPr id="28" name="文本框 27"/>
            <p:cNvSpPr txBox="1"/>
            <p:nvPr/>
          </p:nvSpPr>
          <p:spPr>
            <a:xfrm>
              <a:off x="9048328" y="3814753"/>
              <a:ext cx="452138" cy="329909"/>
            </a:xfrm>
            <a:prstGeom prst="rect">
              <a:avLst/>
            </a:prstGeom>
            <a:noFill/>
          </p:spPr>
          <p:txBody>
            <a:bodyPr wrap="none" rtlCol="0">
              <a:spAutoFit/>
            </a:bodyPr>
            <a:lstStyle/>
            <a:p>
              <a:pPr algn="ctr"/>
              <a:r>
                <a:rPr lang="zh-CN" altLang="en-US" sz="1100" dirty="0">
                  <a:latin typeface="+mn-lt"/>
                  <a:ea typeface="+mn-ea"/>
                  <a:cs typeface="+mn-ea"/>
                  <a:sym typeface="+mn-lt"/>
                </a:rPr>
                <a:t>鸟</a:t>
              </a:r>
            </a:p>
          </p:txBody>
        </p:sp>
        <p:sp>
          <p:nvSpPr>
            <p:cNvPr id="29" name="文本框 28"/>
            <p:cNvSpPr txBox="1"/>
            <p:nvPr/>
          </p:nvSpPr>
          <p:spPr>
            <a:xfrm>
              <a:off x="8977797" y="4330181"/>
              <a:ext cx="647946" cy="329909"/>
            </a:xfrm>
            <a:prstGeom prst="rect">
              <a:avLst/>
            </a:prstGeom>
            <a:noFill/>
          </p:spPr>
          <p:txBody>
            <a:bodyPr wrap="none" rtlCol="0">
              <a:spAutoFit/>
            </a:bodyPr>
            <a:lstStyle/>
            <a:p>
              <a:pPr algn="ctr"/>
              <a:r>
                <a:rPr lang="zh-CN" altLang="en-US" sz="1100" dirty="0">
                  <a:latin typeface="+mn-lt"/>
                  <a:ea typeface="+mn-ea"/>
                  <a:cs typeface="+mn-ea"/>
                  <a:sym typeface="+mn-lt"/>
                </a:rPr>
                <a:t>日落</a:t>
              </a:r>
            </a:p>
          </p:txBody>
        </p:sp>
        <p:sp>
          <p:nvSpPr>
            <p:cNvPr id="30" name="文本框 29"/>
            <p:cNvSpPr txBox="1"/>
            <p:nvPr/>
          </p:nvSpPr>
          <p:spPr>
            <a:xfrm>
              <a:off x="9048328" y="4751571"/>
              <a:ext cx="452138" cy="329909"/>
            </a:xfrm>
            <a:prstGeom prst="rect">
              <a:avLst/>
            </a:prstGeom>
            <a:noFill/>
          </p:spPr>
          <p:txBody>
            <a:bodyPr wrap="none" rtlCol="0">
              <a:spAutoFit/>
            </a:bodyPr>
            <a:lstStyle/>
            <a:p>
              <a:pPr algn="ctr"/>
              <a:r>
                <a:rPr lang="zh-CN" altLang="en-US" sz="1100" dirty="0">
                  <a:latin typeface="+mn-lt"/>
                  <a:ea typeface="+mn-ea"/>
                  <a:cs typeface="+mn-ea"/>
                  <a:sym typeface="+mn-lt"/>
                </a:rPr>
                <a:t>狗</a:t>
              </a:r>
            </a:p>
          </p:txBody>
        </p:sp>
        <p:sp>
          <p:nvSpPr>
            <p:cNvPr id="31" name="文本框 30"/>
            <p:cNvSpPr txBox="1"/>
            <p:nvPr/>
          </p:nvSpPr>
          <p:spPr>
            <a:xfrm>
              <a:off x="9048328" y="5217684"/>
              <a:ext cx="452138" cy="329909"/>
            </a:xfrm>
            <a:prstGeom prst="rect">
              <a:avLst/>
            </a:prstGeom>
            <a:noFill/>
          </p:spPr>
          <p:txBody>
            <a:bodyPr wrap="none" rtlCol="0">
              <a:spAutoFit/>
            </a:bodyPr>
            <a:lstStyle/>
            <a:p>
              <a:pPr algn="ctr"/>
              <a:r>
                <a:rPr lang="zh-CN" altLang="en-US" sz="1100" dirty="0">
                  <a:latin typeface="+mn-lt"/>
                  <a:ea typeface="+mn-ea"/>
                  <a:cs typeface="+mn-ea"/>
                  <a:sym typeface="+mn-lt"/>
                </a:rPr>
                <a:t>猫</a:t>
              </a:r>
            </a:p>
          </p:txBody>
        </p:sp>
        <p:sp>
          <p:nvSpPr>
            <p:cNvPr id="32" name="文本框 31"/>
            <p:cNvSpPr txBox="1"/>
            <p:nvPr/>
          </p:nvSpPr>
          <p:spPr>
            <a:xfrm>
              <a:off x="9607549" y="3825044"/>
              <a:ext cx="512217" cy="329909"/>
            </a:xfrm>
            <a:prstGeom prst="rect">
              <a:avLst/>
            </a:prstGeom>
            <a:noFill/>
          </p:spPr>
          <p:txBody>
            <a:bodyPr wrap="none" rtlCol="0">
              <a:spAutoFit/>
            </a:bodyPr>
            <a:lstStyle/>
            <a:p>
              <a:pPr algn="ctr"/>
              <a:r>
                <a:rPr lang="en-US" altLang="zh-CN" sz="1100" dirty="0">
                  <a:latin typeface="+mn-lt"/>
                  <a:ea typeface="+mn-ea"/>
                  <a:cs typeface="+mn-ea"/>
                  <a:sym typeface="+mn-lt"/>
                </a:rPr>
                <a:t>P</a:t>
              </a:r>
              <a:r>
                <a:rPr lang="zh-CN" altLang="en-US" sz="1050" baseline="-25000" dirty="0">
                  <a:latin typeface="+mn-lt"/>
                  <a:ea typeface="+mn-ea"/>
                  <a:cs typeface="+mn-ea"/>
                  <a:sym typeface="+mn-lt"/>
                </a:rPr>
                <a:t>鸟</a:t>
              </a:r>
            </a:p>
          </p:txBody>
        </p:sp>
        <p:sp>
          <p:nvSpPr>
            <p:cNvPr id="33" name="文本框 32"/>
            <p:cNvSpPr txBox="1"/>
            <p:nvPr/>
          </p:nvSpPr>
          <p:spPr>
            <a:xfrm>
              <a:off x="9605675" y="4309872"/>
              <a:ext cx="636822" cy="329909"/>
            </a:xfrm>
            <a:prstGeom prst="rect">
              <a:avLst/>
            </a:prstGeom>
            <a:noFill/>
          </p:spPr>
          <p:txBody>
            <a:bodyPr wrap="none" rtlCol="0">
              <a:spAutoFit/>
            </a:bodyPr>
            <a:lstStyle/>
            <a:p>
              <a:pPr algn="ctr"/>
              <a:r>
                <a:rPr lang="en-US" altLang="zh-CN" sz="1100" dirty="0">
                  <a:latin typeface="+mn-lt"/>
                  <a:ea typeface="+mn-ea"/>
                  <a:cs typeface="+mn-ea"/>
                  <a:sym typeface="+mn-lt"/>
                </a:rPr>
                <a:t>P</a:t>
              </a:r>
              <a:r>
                <a:rPr lang="zh-CN" altLang="en-US" sz="1050" baseline="-25000" dirty="0">
                  <a:latin typeface="+mn-lt"/>
                  <a:ea typeface="+mn-ea"/>
                  <a:cs typeface="+mn-ea"/>
                  <a:sym typeface="+mn-lt"/>
                </a:rPr>
                <a:t>日落</a:t>
              </a:r>
            </a:p>
          </p:txBody>
        </p:sp>
        <p:sp>
          <p:nvSpPr>
            <p:cNvPr id="34" name="文本框 33"/>
            <p:cNvSpPr txBox="1"/>
            <p:nvPr/>
          </p:nvSpPr>
          <p:spPr>
            <a:xfrm>
              <a:off x="9607549" y="4761862"/>
              <a:ext cx="512217" cy="329909"/>
            </a:xfrm>
            <a:prstGeom prst="rect">
              <a:avLst/>
            </a:prstGeom>
            <a:noFill/>
          </p:spPr>
          <p:txBody>
            <a:bodyPr wrap="none" rtlCol="0">
              <a:spAutoFit/>
            </a:bodyPr>
            <a:lstStyle/>
            <a:p>
              <a:pPr algn="ctr"/>
              <a:r>
                <a:rPr lang="en-US" altLang="zh-CN" sz="1100" dirty="0">
                  <a:latin typeface="+mn-lt"/>
                  <a:ea typeface="+mn-ea"/>
                  <a:cs typeface="+mn-ea"/>
                  <a:sym typeface="+mn-lt"/>
                </a:rPr>
                <a:t>P</a:t>
              </a:r>
              <a:r>
                <a:rPr lang="zh-CN" altLang="en-US" sz="1050" baseline="-25000" dirty="0">
                  <a:latin typeface="+mn-lt"/>
                  <a:ea typeface="+mn-ea"/>
                  <a:cs typeface="+mn-ea"/>
                  <a:sym typeface="+mn-lt"/>
                </a:rPr>
                <a:t>狗</a:t>
              </a:r>
            </a:p>
          </p:txBody>
        </p:sp>
        <p:sp>
          <p:nvSpPr>
            <p:cNvPr id="35" name="文本框 34"/>
            <p:cNvSpPr txBox="1"/>
            <p:nvPr/>
          </p:nvSpPr>
          <p:spPr>
            <a:xfrm>
              <a:off x="9607548" y="5213851"/>
              <a:ext cx="512217" cy="329909"/>
            </a:xfrm>
            <a:prstGeom prst="rect">
              <a:avLst/>
            </a:prstGeom>
            <a:noFill/>
          </p:spPr>
          <p:txBody>
            <a:bodyPr wrap="none" rtlCol="0">
              <a:spAutoFit/>
            </a:bodyPr>
            <a:lstStyle/>
            <a:p>
              <a:pPr algn="ctr"/>
              <a:r>
                <a:rPr lang="en-US" altLang="zh-CN" sz="1100" dirty="0">
                  <a:latin typeface="+mn-lt"/>
                  <a:ea typeface="+mn-ea"/>
                  <a:cs typeface="+mn-ea"/>
                  <a:sym typeface="+mn-lt"/>
                </a:rPr>
                <a:t>P</a:t>
              </a:r>
              <a:r>
                <a:rPr lang="zh-CN" altLang="en-US" sz="1050" baseline="-25000" dirty="0">
                  <a:latin typeface="+mn-lt"/>
                  <a:ea typeface="+mn-ea"/>
                  <a:cs typeface="+mn-ea"/>
                  <a:sym typeface="+mn-lt"/>
                </a:rPr>
                <a:t>猫</a:t>
              </a:r>
            </a:p>
          </p:txBody>
        </p:sp>
      </p:grpSp>
    </p:spTree>
    <p:extLst>
      <p:ext uri="{BB962C8B-B14F-4D97-AF65-F5344CB8AC3E}">
        <p14:creationId xmlns:p14="http://schemas.microsoft.com/office/powerpoint/2010/main" val="3454492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67857" y="119969"/>
            <a:ext cx="7920036" cy="550926"/>
          </a:xfrm>
        </p:spPr>
        <p:txBody>
          <a:bodyPr/>
          <a:lstStyle/>
          <a:p>
            <a:r>
              <a:rPr lang="zh-CN" altLang="en-US" sz="3200" b="1" dirty="0">
                <a:solidFill>
                  <a:srgbClr val="990000"/>
                </a:solidFill>
                <a:latin typeface="Microsoft YaHei" panose="020B0503020204020204" pitchFamily="34" charset="-122"/>
                <a:ea typeface="Microsoft YaHei" panose="020B0503020204020204" pitchFamily="34" charset="-122"/>
                <a:cs typeface="+mn-cs"/>
                <a:sym typeface="+mn-lt"/>
              </a:rPr>
              <a:t>卷积神经网络的重要概念</a:t>
            </a:r>
          </a:p>
        </p:txBody>
      </p:sp>
      <p:sp>
        <p:nvSpPr>
          <p:cNvPr id="4" name="文本占位符 3"/>
          <p:cNvSpPr>
            <a:spLocks noGrp="1"/>
          </p:cNvSpPr>
          <p:nvPr>
            <p:ph type="body" sz="quarter" idx="10"/>
          </p:nvPr>
        </p:nvSpPr>
        <p:spPr>
          <a:xfrm>
            <a:off x="545094" y="800872"/>
            <a:ext cx="3859689" cy="1485669"/>
          </a:xfrm>
        </p:spPr>
        <p:txBody>
          <a:bodyPr/>
          <a:lstStyle/>
          <a:p>
            <a:r>
              <a:rPr lang="zh-CN" altLang="en-US" sz="1200" b="1" dirty="0">
                <a:latin typeface="微软雅黑" panose="020B0503020204020204" pitchFamily="34" charset="-122"/>
                <a:ea typeface="微软雅黑" panose="020B0503020204020204" pitchFamily="34" charset="-122"/>
              </a:rPr>
              <a:t>卷积核（</a:t>
            </a:r>
            <a:r>
              <a:rPr lang="en-US" altLang="zh-CN" sz="1200" b="1" dirty="0">
                <a:latin typeface="微软雅黑" panose="020B0503020204020204" pitchFamily="34" charset="-122"/>
                <a:ea typeface="微软雅黑" panose="020B0503020204020204" pitchFamily="34" charset="-122"/>
              </a:rPr>
              <a:t>Convolution Kernel </a:t>
            </a:r>
            <a:r>
              <a:rPr lang="zh-CN" altLang="en-US" sz="1200" b="1"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根据一定规则进行图片扫描并进行卷积计算的对象称为卷积核。卷积核可以提取局部特征。</a:t>
            </a:r>
          </a:p>
          <a:p>
            <a:r>
              <a:rPr lang="zh-CN" altLang="en-US" sz="1200" b="1" dirty="0">
                <a:latin typeface="微软雅黑" panose="020B0503020204020204" pitchFamily="34" charset="-122"/>
                <a:ea typeface="微软雅黑" panose="020B0503020204020204" pitchFamily="34" charset="-122"/>
              </a:rPr>
              <a:t>卷积核尺寸（</a:t>
            </a:r>
            <a:r>
              <a:rPr lang="en-US" altLang="zh-CN" sz="1200" b="1" dirty="0">
                <a:latin typeface="微软雅黑" panose="020B0503020204020204" pitchFamily="34" charset="-122"/>
                <a:ea typeface="微软雅黑" panose="020B0503020204020204" pitchFamily="34" charset="-122"/>
              </a:rPr>
              <a:t>Kernel Size</a:t>
            </a:r>
            <a:r>
              <a:rPr lang="zh-CN" altLang="en-US" sz="1200" b="1"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卷积核是一个</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维的矩阵，可以用一个立方体图示，宽</a:t>
            </a:r>
            <a:r>
              <a:rPr lang="en-US" altLang="zh-CN" sz="1200" dirty="0">
                <a:latin typeface="微软雅黑" panose="020B0503020204020204" pitchFamily="34" charset="-122"/>
                <a:ea typeface="微软雅黑" panose="020B0503020204020204" pitchFamily="34" charset="-122"/>
              </a:rPr>
              <a:t>w</a:t>
            </a:r>
            <a:r>
              <a:rPr lang="zh-CN" altLang="en-US" sz="1200" dirty="0">
                <a:latin typeface="微软雅黑" panose="020B0503020204020204" pitchFamily="34" charset="-122"/>
                <a:ea typeface="微软雅黑" panose="020B0503020204020204" pitchFamily="34" charset="-122"/>
              </a:rPr>
              <a:t>，高</a:t>
            </a:r>
            <a:r>
              <a:rPr lang="en-US" altLang="zh-CN" sz="1200" dirty="0">
                <a:latin typeface="微软雅黑" panose="020B0503020204020204" pitchFamily="34" charset="-122"/>
                <a:ea typeface="微软雅黑" panose="020B0503020204020204" pitchFamily="34" charset="-122"/>
              </a:rPr>
              <a:t>h</a:t>
            </a:r>
            <a:r>
              <a:rPr lang="zh-CN" altLang="en-US" sz="1200" dirty="0">
                <a:latin typeface="微软雅黑" panose="020B0503020204020204" pitchFamily="34" charset="-122"/>
                <a:ea typeface="微软雅黑" panose="020B0503020204020204" pitchFamily="34" charset="-122"/>
              </a:rPr>
              <a:t>，深度</a:t>
            </a:r>
            <a:r>
              <a:rPr lang="en-US" altLang="zh-CN" sz="1200" dirty="0">
                <a:latin typeface="微软雅黑" panose="020B0503020204020204" pitchFamily="34" charset="-122"/>
                <a:ea typeface="微软雅黑" panose="020B0503020204020204" pitchFamily="34" charset="-122"/>
              </a:rPr>
              <a:t>d</a:t>
            </a:r>
            <a:r>
              <a:rPr lang="zh-CN" altLang="en-US" sz="1200" dirty="0">
                <a:latin typeface="微软雅黑" panose="020B0503020204020204" pitchFamily="34" charset="-122"/>
                <a:ea typeface="微软雅黑" panose="020B0503020204020204" pitchFamily="34" charset="-122"/>
              </a:rPr>
              <a:t>。深度</a:t>
            </a:r>
            <a:r>
              <a:rPr lang="en-US" altLang="zh-CN" sz="1200" dirty="0">
                <a:latin typeface="微软雅黑" panose="020B0503020204020204" pitchFamily="34" charset="-122"/>
                <a:ea typeface="微软雅黑" panose="020B0503020204020204" pitchFamily="34" charset="-122"/>
              </a:rPr>
              <a:t>d</a:t>
            </a:r>
            <a:r>
              <a:rPr lang="zh-CN" altLang="en-US" sz="1200" dirty="0">
                <a:latin typeface="微软雅黑" panose="020B0503020204020204" pitchFamily="34" charset="-122"/>
                <a:ea typeface="微软雅黑" panose="020B0503020204020204" pitchFamily="34" charset="-122"/>
              </a:rPr>
              <a:t>由输入的通道数决定，一般描述卷积核尺寸时，可以只描述宽</a:t>
            </a:r>
            <a:r>
              <a:rPr lang="en-US" altLang="zh-CN" sz="1200" dirty="0">
                <a:latin typeface="微软雅黑" panose="020B0503020204020204" pitchFamily="34" charset="-122"/>
                <a:ea typeface="微软雅黑" panose="020B0503020204020204" pitchFamily="34" charset="-122"/>
              </a:rPr>
              <a:t>w</a:t>
            </a:r>
            <a:r>
              <a:rPr lang="zh-CN" altLang="en-US" sz="1200" dirty="0">
                <a:latin typeface="微软雅黑" panose="020B0503020204020204" pitchFamily="34" charset="-122"/>
                <a:ea typeface="微软雅黑" panose="020B0503020204020204" pitchFamily="34" charset="-122"/>
              </a:rPr>
              <a:t>和高</a:t>
            </a:r>
            <a:r>
              <a:rPr lang="en-US" altLang="zh-CN" sz="1200" dirty="0">
                <a:latin typeface="微软雅黑" panose="020B0503020204020204" pitchFamily="34" charset="-122"/>
                <a:ea typeface="微软雅黑" panose="020B0503020204020204" pitchFamily="34" charset="-122"/>
              </a:rPr>
              <a:t>h</a:t>
            </a:r>
            <a:r>
              <a:rPr lang="zh-CN" altLang="en-US" sz="1200" dirty="0">
                <a:latin typeface="微软雅黑" panose="020B0503020204020204" pitchFamily="34" charset="-122"/>
                <a:ea typeface="微软雅黑" panose="020B0503020204020204" pitchFamily="34" charset="-122"/>
              </a:rPr>
              <a:t>。</a:t>
            </a:r>
          </a:p>
          <a:p>
            <a:r>
              <a:rPr lang="zh-CN" altLang="en-US" sz="1200" b="1" dirty="0">
                <a:latin typeface="微软雅黑" panose="020B0503020204020204" pitchFamily="34" charset="-122"/>
                <a:ea typeface="微软雅黑" panose="020B0503020204020204" pitchFamily="34" charset="-122"/>
              </a:rPr>
              <a:t>特征图（</a:t>
            </a:r>
            <a:r>
              <a:rPr lang="en-US" altLang="zh-CN" sz="1200" b="1" dirty="0">
                <a:latin typeface="微软雅黑" panose="020B0503020204020204" pitchFamily="34" charset="-122"/>
                <a:ea typeface="微软雅黑" panose="020B0503020204020204" pitchFamily="34" charset="-122"/>
              </a:rPr>
              <a:t>Feature Map</a:t>
            </a:r>
            <a:r>
              <a:rPr lang="zh-CN" altLang="en-US" sz="1200" b="1"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经过卷积核卷积过后得到的结果矩阵就是特征图。每一个卷积核会得到一层特征图，有多个卷积核则会得到多层的卷积图。</a:t>
            </a:r>
          </a:p>
          <a:p>
            <a:r>
              <a:rPr lang="zh-CN" altLang="en-US" sz="1200" b="1" dirty="0">
                <a:latin typeface="微软雅黑" panose="020B0503020204020204" pitchFamily="34" charset="-122"/>
                <a:ea typeface="微软雅黑" panose="020B0503020204020204" pitchFamily="34" charset="-122"/>
              </a:rPr>
              <a:t>特征图尺寸（</a:t>
            </a:r>
            <a:r>
              <a:rPr lang="en-US" altLang="zh-CN" sz="1200" b="1" dirty="0">
                <a:latin typeface="微软雅黑" panose="020B0503020204020204" pitchFamily="34" charset="-122"/>
                <a:ea typeface="微软雅黑" panose="020B0503020204020204" pitchFamily="34" charset="-122"/>
              </a:rPr>
              <a:t>Feature Map Size</a:t>
            </a:r>
            <a:r>
              <a:rPr lang="zh-CN" altLang="en-US" sz="1200" b="1"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特征图也是一个</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维的矩阵，可以用一个立方体图示，宽</a:t>
            </a:r>
            <a:r>
              <a:rPr lang="en-US" altLang="zh-CN" sz="1200" dirty="0">
                <a:latin typeface="微软雅黑" panose="020B0503020204020204" pitchFamily="34" charset="-122"/>
                <a:ea typeface="微软雅黑" panose="020B0503020204020204" pitchFamily="34" charset="-122"/>
              </a:rPr>
              <a:t>w</a:t>
            </a:r>
            <a:r>
              <a:rPr lang="zh-CN" altLang="en-US" sz="1200" dirty="0">
                <a:latin typeface="微软雅黑" panose="020B0503020204020204" pitchFamily="34" charset="-122"/>
                <a:ea typeface="微软雅黑" panose="020B0503020204020204" pitchFamily="34" charset="-122"/>
              </a:rPr>
              <a:t>，高</a:t>
            </a:r>
            <a:r>
              <a:rPr lang="en-US" altLang="zh-CN" sz="1200" dirty="0">
                <a:latin typeface="微软雅黑" panose="020B0503020204020204" pitchFamily="34" charset="-122"/>
                <a:ea typeface="微软雅黑" panose="020B0503020204020204" pitchFamily="34" charset="-122"/>
              </a:rPr>
              <a:t>h</a:t>
            </a:r>
            <a:r>
              <a:rPr lang="zh-CN" altLang="en-US" sz="1200" dirty="0">
                <a:latin typeface="微软雅黑" panose="020B0503020204020204" pitchFamily="34" charset="-122"/>
                <a:ea typeface="微软雅黑" panose="020B0503020204020204" pitchFamily="34" charset="-122"/>
              </a:rPr>
              <a:t>，深度</a:t>
            </a:r>
            <a:r>
              <a:rPr lang="en-US" altLang="zh-CN" sz="1200" dirty="0">
                <a:latin typeface="微软雅黑" panose="020B0503020204020204" pitchFamily="34" charset="-122"/>
                <a:ea typeface="微软雅黑" panose="020B0503020204020204" pitchFamily="34" charset="-122"/>
              </a:rPr>
              <a:t>d</a:t>
            </a:r>
            <a:r>
              <a:rPr lang="zh-CN" altLang="en-US" sz="1200" dirty="0">
                <a:latin typeface="微软雅黑" panose="020B0503020204020204" pitchFamily="34" charset="-122"/>
                <a:ea typeface="微软雅黑" panose="020B0503020204020204" pitchFamily="34" charset="-122"/>
              </a:rPr>
              <a:t>。深度</a:t>
            </a:r>
            <a:r>
              <a:rPr lang="en-US" altLang="zh-CN" sz="1200" dirty="0">
                <a:latin typeface="微软雅黑" panose="020B0503020204020204" pitchFamily="34" charset="-122"/>
                <a:ea typeface="微软雅黑" panose="020B0503020204020204" pitchFamily="34" charset="-122"/>
              </a:rPr>
              <a:t>d</a:t>
            </a:r>
            <a:r>
              <a:rPr lang="zh-CN" altLang="en-US" sz="1200" dirty="0">
                <a:latin typeface="微软雅黑" panose="020B0503020204020204" pitchFamily="34" charset="-122"/>
                <a:ea typeface="微软雅黑" panose="020B0503020204020204" pitchFamily="34" charset="-122"/>
              </a:rPr>
              <a:t>由当前层的卷积核个数决定，一般描述特征图尺寸时，可以只描述宽</a:t>
            </a:r>
            <a:r>
              <a:rPr lang="en-US" altLang="zh-CN" sz="1200" dirty="0">
                <a:latin typeface="微软雅黑" panose="020B0503020204020204" pitchFamily="34" charset="-122"/>
                <a:ea typeface="微软雅黑" panose="020B0503020204020204" pitchFamily="34" charset="-122"/>
              </a:rPr>
              <a:t>w</a:t>
            </a:r>
            <a:r>
              <a:rPr lang="zh-CN" altLang="en-US" sz="1200" dirty="0">
                <a:latin typeface="微软雅黑" panose="020B0503020204020204" pitchFamily="34" charset="-122"/>
                <a:ea typeface="微软雅黑" panose="020B0503020204020204" pitchFamily="34" charset="-122"/>
              </a:rPr>
              <a:t>和高</a:t>
            </a:r>
            <a:r>
              <a:rPr lang="en-US" altLang="zh-CN" sz="1200" dirty="0">
                <a:latin typeface="微软雅黑" panose="020B0503020204020204" pitchFamily="34" charset="-122"/>
                <a:ea typeface="微软雅黑" panose="020B0503020204020204" pitchFamily="34" charset="-122"/>
              </a:rPr>
              <a:t>h</a:t>
            </a:r>
          </a:p>
          <a:p>
            <a:r>
              <a:rPr lang="zh-CN" altLang="en-US" sz="1200" b="1" dirty="0">
                <a:latin typeface="微软雅黑" panose="020B0503020204020204" pitchFamily="34" charset="-122"/>
                <a:ea typeface="微软雅黑" panose="020B0503020204020204" pitchFamily="34" charset="-122"/>
              </a:rPr>
              <a:t>步长（</a:t>
            </a:r>
            <a:r>
              <a:rPr lang="en-US" altLang="zh-CN" sz="1200" b="1" dirty="0">
                <a:latin typeface="微软雅黑" panose="020B0503020204020204" pitchFamily="34" charset="-122"/>
                <a:ea typeface="微软雅黑" panose="020B0503020204020204" pitchFamily="34" charset="-122"/>
              </a:rPr>
              <a:t>stride</a:t>
            </a:r>
            <a:r>
              <a:rPr lang="zh-CN" altLang="en-US" sz="1200" b="1"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卷积核在输入图像上滑动的跨度。如果卷积核一次移动一个像素，我们称其步长为 </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a:t>
            </a:r>
          </a:p>
          <a:p>
            <a:r>
              <a:rPr lang="zh-CN" altLang="en-US" sz="1200" b="1" dirty="0">
                <a:latin typeface="微软雅黑" panose="020B0503020204020204" pitchFamily="34" charset="-122"/>
                <a:ea typeface="微软雅黑" panose="020B0503020204020204" pitchFamily="34" charset="-122"/>
              </a:rPr>
              <a:t>零填充（</a:t>
            </a:r>
            <a:r>
              <a:rPr lang="en-US" altLang="zh-CN" sz="1200" b="1" dirty="0">
                <a:latin typeface="微软雅黑" panose="020B0503020204020204" pitchFamily="34" charset="-122"/>
                <a:ea typeface="微软雅黑" panose="020B0503020204020204" pitchFamily="34" charset="-122"/>
              </a:rPr>
              <a:t>padding</a:t>
            </a:r>
            <a:r>
              <a:rPr lang="zh-CN" altLang="en-US" sz="1200" b="1"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为了提取图像边缘的信息，并且保证输出特征图的尺寸满足要求，可以对输入图像边缘填充一个全为</a:t>
            </a:r>
            <a:r>
              <a:rPr lang="en-US" altLang="zh-CN" sz="1200" dirty="0">
                <a:latin typeface="微软雅黑" panose="020B0503020204020204" pitchFamily="34" charset="-122"/>
                <a:ea typeface="微软雅黑" panose="020B0503020204020204" pitchFamily="34" charset="-122"/>
              </a:rPr>
              <a:t>0</a:t>
            </a:r>
            <a:r>
              <a:rPr lang="zh-CN" altLang="en-US" sz="1200" dirty="0">
                <a:latin typeface="微软雅黑" panose="020B0503020204020204" pitchFamily="34" charset="-122"/>
                <a:ea typeface="微软雅黑" panose="020B0503020204020204" pitchFamily="34" charset="-122"/>
              </a:rPr>
              <a:t>的边框，边框的像素宽度就是</a:t>
            </a:r>
            <a:r>
              <a:rPr lang="en-US" altLang="zh-CN" sz="1200" dirty="0">
                <a:latin typeface="微软雅黑" panose="020B0503020204020204" pitchFamily="34" charset="-122"/>
                <a:ea typeface="微软雅黑" panose="020B0503020204020204" pitchFamily="34" charset="-122"/>
              </a:rPr>
              <a:t>padding</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local receptive field</a:t>
            </a:r>
            <a:r>
              <a:rPr lang="zh-CN" altLang="en-US" sz="1200" dirty="0">
                <a:latin typeface="微软雅黑" panose="020B0503020204020204" pitchFamily="34" charset="-122"/>
                <a:ea typeface="微软雅黑" panose="020B0503020204020204" pitchFamily="34" charset="-122"/>
              </a:rPr>
              <a:t>，权值共享，多卷积核（滤波器）</a:t>
            </a:r>
            <a:endParaRPr lang="en-US" altLang="zh-CN" sz="1200"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结果：</a:t>
            </a:r>
            <a:r>
              <a:rPr lang="zh-CN" altLang="en-US" sz="1200" dirty="0"/>
              <a:t> </a:t>
            </a:r>
            <a:r>
              <a:rPr lang="zh-CN" altLang="en-US" sz="1200" dirty="0">
                <a:latin typeface="微软雅黑" panose="020B0503020204020204" pitchFamily="34" charset="-122"/>
                <a:ea typeface="微软雅黑" panose="020B0503020204020204" pitchFamily="34" charset="-122"/>
              </a:rPr>
              <a:t> 通过卷积获得了特征 </a:t>
            </a:r>
            <a:r>
              <a:rPr lang="en-US" altLang="zh-CN" sz="1200" dirty="0">
                <a:latin typeface="微软雅黑" panose="020B0503020204020204" pitchFamily="34" charset="-122"/>
                <a:ea typeface="微软雅黑" panose="020B0503020204020204" pitchFamily="34" charset="-122"/>
              </a:rPr>
              <a:t>(features) </a:t>
            </a:r>
            <a:r>
              <a:rPr lang="zh-CN" altLang="en-US" sz="1200" dirty="0">
                <a:latin typeface="微软雅黑" panose="020B0503020204020204" pitchFamily="34" charset="-122"/>
                <a:ea typeface="微软雅黑" panose="020B0503020204020204" pitchFamily="34" charset="-122"/>
              </a:rPr>
              <a:t>。</a:t>
            </a:r>
          </a:p>
          <a:p>
            <a:pPr marL="342900" indent="-342900"/>
            <a:endParaRPr lang="en-US" altLang="zh-CN" sz="1200"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5" name="Picture 2" descr="C:\Users\w00261489\AppData\Roaming\eSpace_Desktop\UserData\w00261489\imagefiles\7E59510F-D8FE-4F95-81ED-EC68775A6AB3.png"/>
          <p:cNvPicPr>
            <a:picLocks noChangeAspect="1" noChangeArrowheads="1"/>
          </p:cNvPicPr>
          <p:nvPr/>
        </p:nvPicPr>
        <p:blipFill>
          <a:blip r:embed="rId3" cstate="print"/>
          <a:srcRect/>
          <a:stretch>
            <a:fillRect/>
          </a:stretch>
        </p:blipFill>
        <p:spPr bwMode="auto">
          <a:xfrm>
            <a:off x="4524488" y="1310104"/>
            <a:ext cx="1799630" cy="1707475"/>
          </a:xfrm>
          <a:prstGeom prst="rect">
            <a:avLst/>
          </a:prstGeom>
          <a:noFill/>
        </p:spPr>
      </p:pic>
      <p:pic>
        <p:nvPicPr>
          <p:cNvPr id="6" name="Picture 4" descr="C:\Users\w00261489\AppData\Roaming\eSpace_Desktop\UserData\w00261489\imagefiles\08B4D947-B21F-450D-A89B-4B6FC0170751.png"/>
          <p:cNvPicPr>
            <a:picLocks noChangeAspect="1" noChangeArrowheads="1"/>
          </p:cNvPicPr>
          <p:nvPr/>
        </p:nvPicPr>
        <p:blipFill>
          <a:blip r:embed="rId4" cstate="print"/>
          <a:srcRect/>
          <a:stretch>
            <a:fillRect/>
          </a:stretch>
        </p:blipFill>
        <p:spPr bwMode="auto">
          <a:xfrm>
            <a:off x="6583074" y="1454484"/>
            <a:ext cx="2015833" cy="1512074"/>
          </a:xfrm>
          <a:prstGeom prst="rect">
            <a:avLst/>
          </a:prstGeom>
          <a:noFill/>
        </p:spPr>
      </p:pic>
      <p:pic>
        <p:nvPicPr>
          <p:cNvPr id="7" name="图片 6"/>
          <p:cNvPicPr/>
          <p:nvPr/>
        </p:nvPicPr>
        <p:blipFill>
          <a:blip r:embed="rId5" cstate="print">
            <a:extLst>
              <a:ext uri="{28A0092B-C50C-407E-A947-70E740481C1C}">
                <a14:useLocalDpi xmlns:a14="http://schemas.microsoft.com/office/drawing/2010/main" val="0"/>
              </a:ext>
            </a:extLst>
          </a:blip>
          <a:stretch>
            <a:fillRect/>
          </a:stretch>
        </p:blipFill>
        <p:spPr>
          <a:xfrm>
            <a:off x="4866876" y="3750148"/>
            <a:ext cx="3521639" cy="2243959"/>
          </a:xfrm>
          <a:prstGeom prst="rect">
            <a:avLst/>
          </a:prstGeom>
        </p:spPr>
      </p:pic>
    </p:spTree>
    <p:extLst>
      <p:ext uri="{BB962C8B-B14F-4D97-AF65-F5344CB8AC3E}">
        <p14:creationId xmlns:p14="http://schemas.microsoft.com/office/powerpoint/2010/main" val="3823858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39825" y="0"/>
            <a:ext cx="7829550" cy="1046163"/>
          </a:xfrm>
        </p:spPr>
        <p:txBody>
          <a:bodyPr/>
          <a:lstStyle/>
          <a:p>
            <a:pPr>
              <a:defRPr/>
            </a:pPr>
            <a:r>
              <a:rPr lang="zh-CN" altLang="en-US" sz="4000" dirty="0">
                <a:solidFill>
                  <a:srgbClr val="C00000"/>
                </a:solidFill>
                <a:effectLst>
                  <a:outerShdw blurRad="38100" dist="38100" dir="2700000" algn="tl">
                    <a:srgbClr val="C0C0C0"/>
                  </a:outerShdw>
                </a:effectLst>
                <a:latin typeface="Batang" pitchFamily="18" charset="-127"/>
                <a:ea typeface="Batang" pitchFamily="18" charset="-127"/>
              </a:rPr>
              <a:t>卷积</a:t>
            </a:r>
            <a:endParaRPr lang="en-US" altLang="zh-CN" sz="4000" dirty="0">
              <a:solidFill>
                <a:srgbClr val="C00000"/>
              </a:solidFill>
              <a:effectLst>
                <a:outerShdw blurRad="38100" dist="38100" dir="2700000" algn="tl">
                  <a:srgbClr val="C0C0C0"/>
                </a:outerShdw>
              </a:effectLst>
              <a:latin typeface="Batang" pitchFamily="18" charset="-127"/>
              <a:ea typeface="Batang" pitchFamily="18" charset="-127"/>
            </a:endParaRPr>
          </a:p>
        </p:txBody>
      </p:sp>
      <p:sp>
        <p:nvSpPr>
          <p:cNvPr id="11" name="灯片编号占位符 10"/>
          <p:cNvSpPr>
            <a:spLocks noGrp="1"/>
          </p:cNvSpPr>
          <p:nvPr>
            <p:ph type="sldNum" sz="quarter" idx="12"/>
          </p:nvPr>
        </p:nvSpPr>
        <p:spPr/>
        <p:txBody>
          <a:bodyPr/>
          <a:lstStyle/>
          <a:p>
            <a:pPr>
              <a:defRPr/>
            </a:pPr>
            <a:fld id="{8A9305F5-7D3D-4E37-9244-B725CC00561A}" type="slidenum">
              <a:rPr lang="zh-CN" altLang="en-US" smtClean="0"/>
              <a:pPr>
                <a:defRPr/>
              </a:pPr>
              <a:t>12</a:t>
            </a:fld>
            <a:endParaRPr lang="zh-CN" altLang="en-US"/>
          </a:p>
        </p:txBody>
      </p:sp>
      <p:pic>
        <p:nvPicPr>
          <p:cNvPr id="1026" name="Picture 2"/>
          <p:cNvPicPr>
            <a:picLocks noChangeAspect="1" noChangeArrowheads="1"/>
          </p:cNvPicPr>
          <p:nvPr/>
        </p:nvPicPr>
        <p:blipFill>
          <a:blip r:embed="rId3"/>
          <a:srcRect/>
          <a:stretch>
            <a:fillRect/>
          </a:stretch>
        </p:blipFill>
        <p:spPr bwMode="auto">
          <a:xfrm>
            <a:off x="1905000" y="1176932"/>
            <a:ext cx="6019800" cy="5604868"/>
          </a:xfrm>
          <a:prstGeom prst="rect">
            <a:avLst/>
          </a:prstGeom>
          <a:noFill/>
          <a:ln w="9525">
            <a:noFill/>
            <a:miter lim="800000"/>
            <a:headEnd/>
            <a:tailEnd/>
          </a:ln>
          <a:effectLst/>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
            <a:extLst>
              <a:ext uri="{FF2B5EF4-FFF2-40B4-BE49-F238E27FC236}">
                <a16:creationId xmlns:a16="http://schemas.microsoft.com/office/drawing/2014/main" id="{C6ADB1D9-336D-594D-9418-4BC486843D21}"/>
              </a:ext>
            </a:extLst>
          </p:cNvPr>
          <p:cNvSpPr>
            <a:spLocks noGrp="1"/>
          </p:cNvSpPr>
          <p:nvPr>
            <p:ph type="subTitle" idx="1"/>
          </p:nvPr>
        </p:nvSpPr>
        <p:spPr>
          <a:xfrm>
            <a:off x="545093" y="187932"/>
            <a:ext cx="7774617" cy="483787"/>
          </a:xfrm>
        </p:spPr>
        <p:txBody>
          <a:bodyPr>
            <a:normAutofit/>
          </a:bodyPr>
          <a:lstStyle/>
          <a:p>
            <a:r>
              <a:rPr lang="zh-CN" altLang="en-US" b="1" dirty="0">
                <a:solidFill>
                  <a:srgbClr val="990000"/>
                </a:solidFill>
              </a:rPr>
              <a:t>池化</a:t>
            </a:r>
          </a:p>
        </p:txBody>
      </p:sp>
      <p:sp>
        <p:nvSpPr>
          <p:cNvPr id="2" name="矩形 1"/>
          <p:cNvSpPr/>
          <p:nvPr/>
        </p:nvSpPr>
        <p:spPr>
          <a:xfrm>
            <a:off x="545094" y="868557"/>
            <a:ext cx="7787312" cy="2554545"/>
          </a:xfrm>
          <a:prstGeom prst="rect">
            <a:avLst/>
          </a:prstGeom>
        </p:spPr>
        <p:txBody>
          <a:bodyPr wrap="square">
            <a:spAutoFit/>
          </a:bodyPr>
          <a:lstStyle/>
          <a:p>
            <a:pPr marL="342900" indent="-342900">
              <a:lnSpc>
                <a:spcPct val="150000"/>
              </a:lnSpc>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sym typeface="Microsoft YaHei" panose="020B0503020204020204" pitchFamily="34" charset="-122"/>
              </a:rPr>
              <a:t>有时图像太大，我们需要减少训练参数的数量，它被要求在随后的卷积层之间周期性地引进池化层。池化层一般分为最大池化（</a:t>
            </a:r>
            <a:r>
              <a:rPr lang="en-US" altLang="zh-CN" dirty="0">
                <a:latin typeface="Microsoft YaHei" panose="020B0503020204020204" pitchFamily="34" charset="-122"/>
                <a:ea typeface="Microsoft YaHei" panose="020B0503020204020204" pitchFamily="34" charset="-122"/>
                <a:sym typeface="Microsoft YaHei" panose="020B0503020204020204" pitchFamily="34" charset="-122"/>
              </a:rPr>
              <a:t>max pooling</a:t>
            </a:r>
            <a:r>
              <a:rPr lang="zh-CN" altLang="en-US" dirty="0">
                <a:latin typeface="Microsoft YaHei" panose="020B0503020204020204" pitchFamily="34" charset="-122"/>
                <a:ea typeface="Microsoft YaHei" panose="020B0503020204020204" pitchFamily="34" charset="-122"/>
                <a:sym typeface="Microsoft YaHei" panose="020B0503020204020204" pitchFamily="34" charset="-122"/>
              </a:rPr>
              <a:t>）和平均池化（</a:t>
            </a:r>
            <a:r>
              <a:rPr lang="en-US" altLang="zh-CN" dirty="0">
                <a:latin typeface="Microsoft YaHei" panose="020B0503020204020204" pitchFamily="34" charset="-122"/>
                <a:ea typeface="Microsoft YaHei" panose="020B0503020204020204" pitchFamily="34" charset="-122"/>
                <a:sym typeface="Microsoft YaHei" panose="020B0503020204020204" pitchFamily="34" charset="-122"/>
              </a:rPr>
              <a:t>mean pooling</a:t>
            </a:r>
            <a:r>
              <a:rPr lang="zh-CN" altLang="en-US" dirty="0">
                <a:latin typeface="Microsoft YaHei" panose="020B0503020204020204" pitchFamily="34" charset="-122"/>
                <a:ea typeface="Microsoft YaHei" panose="020B0503020204020204" pitchFamily="34" charset="-122"/>
                <a:sym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sym typeface="Microsoft YaHei" panose="020B0503020204020204" pitchFamily="34" charset="-122"/>
            </a:endParaRPr>
          </a:p>
          <a:p>
            <a:pPr marL="342900" indent="-342900">
              <a:lnSpc>
                <a:spcPct val="150000"/>
              </a:lnSpc>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sym typeface="Microsoft YaHei" panose="020B0503020204020204" pitchFamily="34" charset="-122"/>
              </a:rPr>
              <a:t>目的：</a:t>
            </a:r>
            <a:r>
              <a:rPr lang="zh-CN" altLang="en-US" dirty="0">
                <a:latin typeface="Microsoft YaHei" panose="020B0503020204020204" pitchFamily="34" charset="-122"/>
                <a:ea typeface="Microsoft YaHei" panose="020B0503020204020204" pitchFamily="34" charset="-122"/>
              </a:rPr>
              <a:t>不仅具有低得多的维度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相比使用所有提取得到的特征</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，同时还会改善结果</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不容易过拟合</a:t>
            </a: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sym typeface="Microsoft YaHei" panose="020B0503020204020204" pitchFamily="34" charset="-122"/>
            </a:endParaRPr>
          </a:p>
          <a:p>
            <a:endParaRPr lang="zh-CN" altLang="en-US" sz="2000"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560" y="2761357"/>
            <a:ext cx="4183773" cy="2145022"/>
          </a:xfrm>
          <a:prstGeom prst="rect">
            <a:avLst/>
          </a:prstGeom>
          <a:ln>
            <a:solidFill>
              <a:schemeClr val="bg1">
                <a:lumMod val="85000"/>
              </a:schemeClr>
            </a:solidFill>
          </a:ln>
        </p:spPr>
      </p:pic>
      <p:sp>
        <p:nvSpPr>
          <p:cNvPr id="8" name="文本框 7"/>
          <p:cNvSpPr txBox="1"/>
          <p:nvPr/>
        </p:nvSpPr>
        <p:spPr bwMode="auto">
          <a:xfrm>
            <a:off x="1483171" y="5248646"/>
            <a:ext cx="566842" cy="42721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100" dirty="0">
                <a:latin typeface="Microsoft YaHei" panose="020B0503020204020204" pitchFamily="34" charset="-122"/>
                <a:ea typeface="Microsoft YaHei" panose="020B0503020204020204" pitchFamily="34" charset="-122"/>
                <a:sym typeface="Microsoft YaHei" panose="020B0503020204020204" pitchFamily="34" charset="-122"/>
              </a:rPr>
              <a:t>260</a:t>
            </a:r>
            <a:r>
              <a:rPr lang="zh-CN" altLang="en-US" sz="1100" dirty="0">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1100" dirty="0">
                <a:latin typeface="Microsoft YaHei" panose="020B0503020204020204" pitchFamily="34" charset="-122"/>
                <a:ea typeface="Microsoft YaHei" panose="020B0503020204020204" pitchFamily="34" charset="-122"/>
                <a:sym typeface="Microsoft YaHei" panose="020B0503020204020204" pitchFamily="34" charset="-122"/>
              </a:rPr>
              <a:t>200</a:t>
            </a:r>
            <a:endParaRPr lang="en-US" sz="1100"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nvSpPr>
        <p:spPr bwMode="auto">
          <a:xfrm>
            <a:off x="3480613" y="5237182"/>
            <a:ext cx="566842" cy="42721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100" dirty="0">
                <a:latin typeface="Microsoft YaHei" panose="020B0503020204020204" pitchFamily="34" charset="-122"/>
                <a:ea typeface="Microsoft YaHei" panose="020B0503020204020204" pitchFamily="34" charset="-122"/>
                <a:sym typeface="Microsoft YaHei" panose="020B0503020204020204" pitchFamily="34" charset="-122"/>
              </a:rPr>
              <a:t>130</a:t>
            </a:r>
            <a:r>
              <a:rPr lang="zh-CN" altLang="en-US" sz="1100" dirty="0">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1100" dirty="0">
                <a:latin typeface="Microsoft YaHei" panose="020B0503020204020204" pitchFamily="34" charset="-122"/>
                <a:ea typeface="Microsoft YaHei" panose="020B0503020204020204" pitchFamily="34" charset="-122"/>
                <a:sym typeface="Microsoft YaHei" panose="020B0503020204020204" pitchFamily="34" charset="-122"/>
              </a:rPr>
              <a:t>100</a:t>
            </a:r>
            <a:endParaRPr lang="en-US" sz="1100"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p:cNvSpPr txBox="1"/>
          <p:nvPr/>
        </p:nvSpPr>
        <p:spPr bwMode="auto">
          <a:xfrm>
            <a:off x="6665723" y="5237181"/>
            <a:ext cx="728796" cy="42721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100" dirty="0">
                <a:latin typeface="Microsoft YaHei" panose="020B0503020204020204" pitchFamily="34" charset="-122"/>
                <a:ea typeface="Microsoft YaHei" panose="020B0503020204020204" pitchFamily="34" charset="-122"/>
                <a:sym typeface="Microsoft YaHei" panose="020B0503020204020204" pitchFamily="34" charset="-122"/>
              </a:rPr>
              <a:t>池化的实现</a:t>
            </a:r>
            <a:endParaRPr lang="en-US" sz="1100"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11" name="图片 10"/>
          <p:cNvPicPr>
            <a:picLocks noChangeAspect="1"/>
          </p:cNvPicPr>
          <p:nvPr/>
        </p:nvPicPr>
        <p:blipFill>
          <a:blip r:embed="rId4"/>
          <a:stretch>
            <a:fillRect/>
          </a:stretch>
        </p:blipFill>
        <p:spPr>
          <a:xfrm>
            <a:off x="5323980" y="2749392"/>
            <a:ext cx="3412281" cy="2130348"/>
          </a:xfrm>
          <a:prstGeom prst="rect">
            <a:avLst/>
          </a:prstGeom>
          <a:ln>
            <a:solidFill>
              <a:schemeClr val="bg1">
                <a:lumMod val="85000"/>
              </a:schemeClr>
            </a:solidFill>
          </a:ln>
        </p:spPr>
      </p:pic>
    </p:spTree>
    <p:extLst>
      <p:ext uri="{BB962C8B-B14F-4D97-AF65-F5344CB8AC3E}">
        <p14:creationId xmlns:p14="http://schemas.microsoft.com/office/powerpoint/2010/main" val="212051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0414" y="206281"/>
            <a:ext cx="7827386" cy="471055"/>
          </a:xfrm>
        </p:spPr>
        <p:txBody>
          <a:bodyPr/>
          <a:lstStyle/>
          <a:p>
            <a:r>
              <a:rPr lang="zh-CN" altLang="en-US" sz="3200" b="1" dirty="0">
                <a:solidFill>
                  <a:srgbClr val="990000"/>
                </a:solidFill>
                <a:latin typeface="Microsoft YaHei" panose="020B0503020204020204" pitchFamily="34" charset="-122"/>
                <a:ea typeface="Microsoft YaHei" panose="020B0503020204020204" pitchFamily="34" charset="-122"/>
                <a:cs typeface="+mn-cs"/>
                <a:sym typeface="Microsoft YaHei" panose="020B0503020204020204" pitchFamily="34" charset="-122"/>
              </a:rPr>
              <a:t>全连接</a:t>
            </a:r>
          </a:p>
        </p:txBody>
      </p:sp>
      <p:sp>
        <p:nvSpPr>
          <p:cNvPr id="3" name="内容占位符 2"/>
          <p:cNvSpPr>
            <a:spLocks noGrp="1"/>
          </p:cNvSpPr>
          <p:nvPr>
            <p:ph idx="1"/>
          </p:nvPr>
        </p:nvSpPr>
        <p:spPr>
          <a:xfrm>
            <a:off x="545093" y="919748"/>
            <a:ext cx="8036932" cy="1019889"/>
          </a:xfrm>
        </p:spPr>
        <p:txBody>
          <a:bodyPr/>
          <a:lstStyle/>
          <a:p>
            <a:pPr>
              <a:lnSpc>
                <a:spcPct val="150000"/>
              </a:lnSpc>
              <a:spcBef>
                <a:spcPts val="600"/>
              </a:spcBef>
            </a:pPr>
            <a:r>
              <a:rPr lang="zh-CN" altLang="en-US" sz="1800" dirty="0">
                <a:latin typeface="Microsoft YaHei" panose="020B0503020204020204" pitchFamily="34" charset="-122"/>
                <a:ea typeface="Microsoft YaHei" panose="020B0503020204020204" pitchFamily="34" charset="-122"/>
                <a:sym typeface="Microsoft YaHei" panose="020B0503020204020204" pitchFamily="34" charset="-122"/>
              </a:rPr>
              <a:t>全连接层可以用来将最后得到的特征映射到线性可分的空间，通常，卷积神经网络会将末端得到的特征图平摊成一个长的列向量，经过全连接层的计算得到最终的输出层。</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137" y="2238547"/>
            <a:ext cx="3482038" cy="209949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338039"/>
            <a:ext cx="5155178" cy="1804037"/>
          </a:xfrm>
          <a:prstGeom prst="rect">
            <a:avLst/>
          </a:prstGeom>
        </p:spPr>
      </p:pic>
      <p:pic>
        <p:nvPicPr>
          <p:cNvPr id="2050" name="Picture 2"/>
          <p:cNvPicPr>
            <a:picLocks noChangeAspect="1" noChangeArrowheads="1"/>
          </p:cNvPicPr>
          <p:nvPr/>
        </p:nvPicPr>
        <p:blipFill>
          <a:blip r:embed="rId5"/>
          <a:srcRect/>
          <a:stretch>
            <a:fillRect/>
          </a:stretch>
        </p:blipFill>
        <p:spPr bwMode="auto">
          <a:xfrm>
            <a:off x="5562600" y="2209800"/>
            <a:ext cx="3368542" cy="3443288"/>
          </a:xfrm>
          <a:prstGeom prst="rect">
            <a:avLst/>
          </a:prstGeom>
          <a:noFill/>
          <a:ln w="9525">
            <a:noFill/>
            <a:miter lim="800000"/>
            <a:headEnd/>
            <a:tailEnd/>
          </a:ln>
          <a:effectLst/>
        </p:spPr>
      </p:pic>
    </p:spTree>
    <p:extLst>
      <p:ext uri="{BB962C8B-B14F-4D97-AF65-F5344CB8AC3E}">
        <p14:creationId xmlns:p14="http://schemas.microsoft.com/office/powerpoint/2010/main" val="42539907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39825" y="0"/>
            <a:ext cx="7829550" cy="1046163"/>
          </a:xfrm>
        </p:spPr>
        <p:txBody>
          <a:bodyPr/>
          <a:lstStyle/>
          <a:p>
            <a:pPr>
              <a:defRPr/>
            </a:pPr>
            <a:r>
              <a:rPr lang="zh-CN" altLang="en-US" sz="4000" dirty="0">
                <a:solidFill>
                  <a:srgbClr val="C00000"/>
                </a:solidFill>
                <a:effectLst>
                  <a:outerShdw blurRad="38100" dist="38100" dir="2700000" algn="tl">
                    <a:srgbClr val="C0C0C0"/>
                  </a:outerShdw>
                </a:effectLst>
                <a:latin typeface="Batang" pitchFamily="18" charset="-127"/>
                <a:ea typeface="Batang" pitchFamily="18" charset="-127"/>
              </a:rPr>
              <a:t>并行度</a:t>
            </a:r>
            <a:endParaRPr lang="en-US" altLang="zh-CN" sz="4000" dirty="0">
              <a:solidFill>
                <a:srgbClr val="C00000"/>
              </a:solidFill>
              <a:effectLst>
                <a:outerShdw blurRad="38100" dist="38100" dir="2700000" algn="tl">
                  <a:srgbClr val="C0C0C0"/>
                </a:outerShdw>
              </a:effectLst>
              <a:latin typeface="Batang" pitchFamily="18" charset="-127"/>
              <a:ea typeface="Batang" pitchFamily="18" charset="-127"/>
            </a:endParaRPr>
          </a:p>
        </p:txBody>
      </p:sp>
      <p:sp>
        <p:nvSpPr>
          <p:cNvPr id="10" name="灯片编号占位符 9"/>
          <p:cNvSpPr>
            <a:spLocks noGrp="1"/>
          </p:cNvSpPr>
          <p:nvPr>
            <p:ph type="sldNum" sz="quarter" idx="12"/>
          </p:nvPr>
        </p:nvSpPr>
        <p:spPr/>
        <p:txBody>
          <a:bodyPr/>
          <a:lstStyle/>
          <a:p>
            <a:pPr>
              <a:defRPr/>
            </a:pPr>
            <a:fld id="{963755F2-1D44-4330-88E0-4D7A389127C2}" type="slidenum">
              <a:rPr lang="zh-CN" altLang="en-US" smtClean="0"/>
              <a:pPr>
                <a:defRPr/>
              </a:pPr>
              <a:t>15</a:t>
            </a:fld>
            <a:endParaRPr lang="zh-CN" altLang="en-US" dirty="0"/>
          </a:p>
        </p:txBody>
      </p:sp>
      <p:pic>
        <p:nvPicPr>
          <p:cNvPr id="3074" name="Picture 2"/>
          <p:cNvPicPr>
            <a:picLocks noChangeAspect="1" noChangeArrowheads="1"/>
          </p:cNvPicPr>
          <p:nvPr/>
        </p:nvPicPr>
        <p:blipFill>
          <a:blip r:embed="rId3"/>
          <a:srcRect/>
          <a:stretch>
            <a:fillRect/>
          </a:stretch>
        </p:blipFill>
        <p:spPr bwMode="auto">
          <a:xfrm>
            <a:off x="1600200" y="1219200"/>
            <a:ext cx="6105525" cy="49911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1295400" y="6248400"/>
            <a:ext cx="6686550" cy="390525"/>
          </a:xfrm>
          <a:prstGeom prst="rect">
            <a:avLst/>
          </a:prstGeom>
          <a:noFill/>
          <a:ln w="9525">
            <a:noFill/>
            <a:miter lim="800000"/>
            <a:headEnd/>
            <a:tailEnd/>
          </a:ln>
          <a:effectLst/>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39825" y="0"/>
            <a:ext cx="7829550" cy="1046163"/>
          </a:xfrm>
        </p:spPr>
        <p:txBody>
          <a:bodyPr/>
          <a:lstStyle/>
          <a:p>
            <a:pPr>
              <a:defRPr/>
            </a:pPr>
            <a:r>
              <a:rPr lang="zh-CN" altLang="en-US" sz="4000" dirty="0">
                <a:solidFill>
                  <a:srgbClr val="C00000"/>
                </a:solidFill>
                <a:effectLst>
                  <a:outerShdw blurRad="38100" dist="38100" dir="2700000" algn="tl">
                    <a:srgbClr val="C0C0C0"/>
                  </a:outerShdw>
                </a:effectLst>
                <a:latin typeface="Batang" pitchFamily="18" charset="-127"/>
                <a:ea typeface="Batang" pitchFamily="18" charset="-127"/>
              </a:rPr>
              <a:t>并行度</a:t>
            </a:r>
            <a:endParaRPr lang="en-US" altLang="zh-CN" sz="4000" dirty="0">
              <a:solidFill>
                <a:srgbClr val="C00000"/>
              </a:solidFill>
              <a:effectLst>
                <a:outerShdw blurRad="38100" dist="38100" dir="2700000" algn="tl">
                  <a:srgbClr val="C0C0C0"/>
                </a:outerShdw>
              </a:effectLst>
              <a:latin typeface="Batang" pitchFamily="18" charset="-127"/>
              <a:ea typeface="Batang" pitchFamily="18" charset="-127"/>
            </a:endParaRPr>
          </a:p>
        </p:txBody>
      </p:sp>
      <p:sp>
        <p:nvSpPr>
          <p:cNvPr id="11" name="灯片编号占位符 10"/>
          <p:cNvSpPr>
            <a:spLocks noGrp="1"/>
          </p:cNvSpPr>
          <p:nvPr>
            <p:ph type="sldNum" sz="quarter" idx="12"/>
          </p:nvPr>
        </p:nvSpPr>
        <p:spPr/>
        <p:txBody>
          <a:bodyPr/>
          <a:lstStyle/>
          <a:p>
            <a:pPr>
              <a:defRPr/>
            </a:pPr>
            <a:fld id="{1F73D2F7-4577-4923-BDE3-FE9341C44A16}" type="slidenum">
              <a:rPr lang="zh-CN" altLang="en-US" smtClean="0"/>
              <a:pPr>
                <a:defRPr/>
              </a:pPr>
              <a:t>16</a:t>
            </a:fld>
            <a:endParaRPr lang="zh-CN" altLang="en-US"/>
          </a:p>
        </p:txBody>
      </p:sp>
      <p:sp>
        <p:nvSpPr>
          <p:cNvPr id="5" name="TextBox 4"/>
          <p:cNvSpPr txBox="1"/>
          <p:nvPr/>
        </p:nvSpPr>
        <p:spPr>
          <a:xfrm>
            <a:off x="838200" y="1295400"/>
            <a:ext cx="3180679" cy="1938992"/>
          </a:xfrm>
          <a:prstGeom prst="rect">
            <a:avLst/>
          </a:prstGeom>
          <a:noFill/>
        </p:spPr>
        <p:txBody>
          <a:bodyPr wrap="none" rtlCol="0">
            <a:spAutoFit/>
          </a:bodyPr>
          <a:lstStyle/>
          <a:p>
            <a:r>
              <a:rPr lang="en-US" altLang="zh-CN" sz="2400" dirty="0"/>
              <a:t>K:</a:t>
            </a:r>
            <a:r>
              <a:rPr lang="zh-CN" altLang="en-US" sz="2400" dirty="0"/>
              <a:t>卷积核维度</a:t>
            </a:r>
            <a:r>
              <a:rPr lang="en-US" altLang="zh-CN" sz="2400" dirty="0"/>
              <a:t>=3</a:t>
            </a:r>
          </a:p>
          <a:p>
            <a:r>
              <a:rPr lang="en-US" altLang="zh-CN" sz="2400" dirty="0"/>
              <a:t>N:</a:t>
            </a:r>
            <a:r>
              <a:rPr lang="zh-CN" altLang="en-US" sz="2400" dirty="0"/>
              <a:t>通道数 </a:t>
            </a:r>
            <a:r>
              <a:rPr lang="en-US" altLang="zh-CN" sz="2400" dirty="0"/>
              <a:t>=3</a:t>
            </a:r>
          </a:p>
          <a:p>
            <a:r>
              <a:rPr lang="en-US" altLang="zh-CN" sz="2400" dirty="0"/>
              <a:t>M:</a:t>
            </a:r>
            <a:r>
              <a:rPr lang="zh-CN" altLang="en-US" sz="2400" dirty="0"/>
              <a:t>卷积核个数 </a:t>
            </a:r>
            <a:r>
              <a:rPr lang="en-US" altLang="zh-CN" sz="2400" dirty="0"/>
              <a:t>=4</a:t>
            </a:r>
          </a:p>
          <a:p>
            <a:r>
              <a:rPr lang="en-US" altLang="zh-CN" sz="2400" dirty="0"/>
              <a:t>S0:</a:t>
            </a:r>
            <a:r>
              <a:rPr lang="zh-CN" altLang="en-US" sz="2400" dirty="0"/>
              <a:t>输出特征图维度</a:t>
            </a:r>
            <a:r>
              <a:rPr lang="en-US" altLang="zh-CN" sz="2400" dirty="0"/>
              <a:t>=6</a:t>
            </a:r>
          </a:p>
          <a:p>
            <a:r>
              <a:rPr lang="en-US" altLang="zh-CN" sz="2400" dirty="0"/>
              <a:t>P:</a:t>
            </a:r>
            <a:r>
              <a:rPr lang="zh-CN" altLang="en-US" sz="2400" dirty="0"/>
              <a:t>批处理图像数</a:t>
            </a:r>
            <a:r>
              <a:rPr lang="en-US" altLang="zh-CN" sz="2400" dirty="0"/>
              <a:t>=10</a:t>
            </a:r>
            <a:endParaRPr lang="zh-CN" altLang="en-US" sz="2400" dirty="0"/>
          </a:p>
        </p:txBody>
      </p:sp>
      <p:pic>
        <p:nvPicPr>
          <p:cNvPr id="4098" name="Picture 2"/>
          <p:cNvPicPr>
            <a:picLocks noChangeAspect="1" noChangeArrowheads="1"/>
          </p:cNvPicPr>
          <p:nvPr/>
        </p:nvPicPr>
        <p:blipFill>
          <a:blip r:embed="rId3"/>
          <a:srcRect/>
          <a:stretch>
            <a:fillRect/>
          </a:stretch>
        </p:blipFill>
        <p:spPr bwMode="auto">
          <a:xfrm>
            <a:off x="914400" y="3810000"/>
            <a:ext cx="4324350" cy="371475"/>
          </a:xfrm>
          <a:prstGeom prst="rect">
            <a:avLst/>
          </a:prstGeom>
          <a:noFill/>
          <a:ln w="9525">
            <a:noFill/>
            <a:miter lim="800000"/>
            <a:headEnd/>
            <a:tailEnd/>
          </a:ln>
          <a:effectLst/>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155895" y="134362"/>
            <a:ext cx="8292905" cy="538412"/>
          </a:xfrm>
          <a:prstGeom prst="rect">
            <a:avLst/>
          </a:prstGeom>
        </p:spPr>
        <p:txBody>
          <a:bodyPr vert="horz" lIns="91434" tIns="45717" rIns="91434" bIns="45717" rtlCol="0" anchor="ctr">
            <a:noAutofit/>
          </a:bodyPr>
          <a:lstStyle/>
          <a:p>
            <a:pPr defTabSz="1219444">
              <a:spcBef>
                <a:spcPct val="0"/>
              </a:spcBef>
              <a:defRPr/>
            </a:pPr>
            <a:r>
              <a:rPr lang="en-US" altLang="zh-CN" sz="3200" b="1" dirty="0">
                <a:solidFill>
                  <a:srgbClr val="990000"/>
                </a:solidFill>
                <a:latin typeface="Microsoft YaHei" panose="020B0503020204020204" pitchFamily="34" charset="-122"/>
                <a:ea typeface="Microsoft YaHei" panose="020B0503020204020204" pitchFamily="34" charset="-122"/>
              </a:rPr>
              <a:t>AI</a:t>
            </a:r>
            <a:r>
              <a:rPr lang="zh-CN" altLang="en-US" sz="3200" b="1" dirty="0">
                <a:solidFill>
                  <a:srgbClr val="990000"/>
                </a:solidFill>
                <a:latin typeface="Microsoft YaHei" panose="020B0503020204020204" pitchFamily="34" charset="-122"/>
                <a:ea typeface="Microsoft YaHei" panose="020B0503020204020204" pitchFamily="34" charset="-122"/>
              </a:rPr>
              <a:t>芯片分类</a:t>
            </a:r>
          </a:p>
        </p:txBody>
      </p:sp>
      <p:sp>
        <p:nvSpPr>
          <p:cNvPr id="10" name="矩形 9"/>
          <p:cNvSpPr/>
          <p:nvPr/>
        </p:nvSpPr>
        <p:spPr>
          <a:xfrm>
            <a:off x="557789" y="1092398"/>
            <a:ext cx="8074839" cy="5232202"/>
          </a:xfrm>
          <a:prstGeom prst="rect">
            <a:avLst/>
          </a:prstGeom>
        </p:spPr>
        <p:txBody>
          <a:bodyPr wrap="square">
            <a:spAutoFit/>
          </a:bodyPr>
          <a:lstStyle/>
          <a:p>
            <a:pPr>
              <a:lnSpc>
                <a:spcPct val="150000"/>
              </a:lnSpc>
              <a:spcBef>
                <a:spcPts val="600"/>
              </a:spcBef>
            </a:pPr>
            <a:r>
              <a:rPr lang="zh-CN" altLang="en-US" sz="1400" b="1" dirty="0">
                <a:solidFill>
                  <a:srgbClr val="000000"/>
                </a:solidFill>
                <a:latin typeface="微软雅黑" panose="020B0503020204020204" pitchFamily="34" charset="-122"/>
                <a:ea typeface="微软雅黑" panose="020B0503020204020204" pitchFamily="34" charset="-122"/>
              </a:rPr>
              <a:t>从技术架构来看，大致分为四个类型：</a:t>
            </a:r>
          </a:p>
          <a:p>
            <a:pPr marL="171450" indent="-171450">
              <a:lnSpc>
                <a:spcPct val="150000"/>
              </a:lnSpc>
              <a:spcBef>
                <a:spcPts val="600"/>
              </a:spcBef>
              <a:buFont typeface="Arial" panose="020B0604020202020204" pitchFamily="34" charset="0"/>
              <a:buChar char="•"/>
            </a:pPr>
            <a:r>
              <a:rPr lang="en-US" altLang="zh-CN" sz="1200" b="1" dirty="0">
                <a:solidFill>
                  <a:srgbClr val="000000"/>
                </a:solidFill>
                <a:latin typeface="微软雅黑" panose="020B0503020204020204" pitchFamily="34" charset="-122"/>
                <a:ea typeface="微软雅黑" panose="020B0503020204020204" pitchFamily="34" charset="-122"/>
              </a:rPr>
              <a:t>CPU</a:t>
            </a:r>
            <a:r>
              <a:rPr lang="zh-CN" altLang="en-US" sz="1200" b="1" dirty="0">
                <a:solidFill>
                  <a:srgbClr val="000000"/>
                </a:solidFill>
                <a:latin typeface="微软雅黑" panose="020B0503020204020204" pitchFamily="34" charset="-122"/>
                <a:ea typeface="微软雅黑" panose="020B0503020204020204" pitchFamily="34" charset="-122"/>
              </a:rPr>
              <a:t>（</a:t>
            </a:r>
            <a:r>
              <a:rPr lang="en-US" altLang="zh-CN" sz="1200" b="1" dirty="0">
                <a:solidFill>
                  <a:srgbClr val="000000"/>
                </a:solidFill>
                <a:latin typeface="微软雅黑" panose="020B0503020204020204" pitchFamily="34" charset="-122"/>
                <a:ea typeface="微软雅黑" panose="020B0503020204020204" pitchFamily="34" charset="-122"/>
              </a:rPr>
              <a:t>Central Processing Unit</a:t>
            </a:r>
            <a:r>
              <a:rPr lang="zh-CN" altLang="en-US" sz="1200" b="1" dirty="0">
                <a:solidFill>
                  <a:srgbClr val="000000"/>
                </a:solidFill>
                <a:latin typeface="微软雅黑" panose="020B0503020204020204" pitchFamily="34" charset="-122"/>
                <a:ea typeface="微软雅黑" panose="020B0503020204020204" pitchFamily="34" charset="-122"/>
              </a:rPr>
              <a:t>，中央处理器）</a:t>
            </a:r>
            <a:r>
              <a:rPr lang="zh-CN" altLang="en-US" sz="1200" dirty="0">
                <a:solidFill>
                  <a:srgbClr val="000000"/>
                </a:solidFill>
                <a:latin typeface="微软雅黑" panose="020B0503020204020204" pitchFamily="34" charset="-122"/>
                <a:ea typeface="微软雅黑" panose="020B0503020204020204" pitchFamily="34" charset="-122"/>
              </a:rPr>
              <a:t>：是一块超大规模的集成电路，是一台计算机的运算核心（</a:t>
            </a:r>
            <a:r>
              <a:rPr lang="en-US" altLang="zh-CN" sz="1200" dirty="0">
                <a:solidFill>
                  <a:srgbClr val="000000"/>
                </a:solidFill>
                <a:latin typeface="微软雅黑" panose="020B0503020204020204" pitchFamily="34" charset="-122"/>
                <a:ea typeface="微软雅黑" panose="020B0503020204020204" pitchFamily="34" charset="-122"/>
              </a:rPr>
              <a:t>Core</a:t>
            </a:r>
            <a:r>
              <a:rPr lang="zh-CN" altLang="en-US" sz="1200" dirty="0">
                <a:solidFill>
                  <a:srgbClr val="000000"/>
                </a:solidFill>
                <a:latin typeface="微软雅黑" panose="020B0503020204020204" pitchFamily="34" charset="-122"/>
                <a:ea typeface="微软雅黑" panose="020B0503020204020204" pitchFamily="34" charset="-122"/>
              </a:rPr>
              <a:t>）和控制核心（ </a:t>
            </a:r>
            <a:r>
              <a:rPr lang="en-US" altLang="zh-CN" sz="1200" dirty="0">
                <a:solidFill>
                  <a:srgbClr val="000000"/>
                </a:solidFill>
                <a:latin typeface="微软雅黑" panose="020B0503020204020204" pitchFamily="34" charset="-122"/>
                <a:ea typeface="微软雅黑" panose="020B0503020204020204" pitchFamily="34" charset="-122"/>
              </a:rPr>
              <a:t>Control Unit</a:t>
            </a:r>
            <a:r>
              <a:rPr lang="zh-CN" altLang="en-US" sz="1200" dirty="0">
                <a:solidFill>
                  <a:srgbClr val="000000"/>
                </a:solidFill>
                <a:latin typeface="微软雅黑" panose="020B0503020204020204" pitchFamily="34" charset="-122"/>
                <a:ea typeface="微软雅黑" panose="020B0503020204020204" pitchFamily="34" charset="-122"/>
              </a:rPr>
              <a:t>）。它的功能主要是解释计算机指令以及处理计算机软件中的数据。</a:t>
            </a:r>
            <a:endParaRPr lang="en-US" altLang="zh-CN" sz="1200" dirty="0">
              <a:solidFill>
                <a:srgbClr val="000000"/>
              </a:solidFill>
              <a:latin typeface="微软雅黑" panose="020B0503020204020204" pitchFamily="34" charset="-122"/>
              <a:ea typeface="微软雅黑" panose="020B0503020204020204" pitchFamily="34" charset="-122"/>
            </a:endParaRPr>
          </a:p>
          <a:p>
            <a:pPr marL="171450" indent="-171450">
              <a:lnSpc>
                <a:spcPct val="150000"/>
              </a:lnSpc>
              <a:spcBef>
                <a:spcPts val="600"/>
              </a:spcBef>
              <a:buFont typeface="Arial" panose="020B0604020202020204" pitchFamily="34" charset="0"/>
              <a:buChar char="•"/>
            </a:pPr>
            <a:r>
              <a:rPr lang="en-US" altLang="zh-CN" sz="1200" b="1" dirty="0">
                <a:solidFill>
                  <a:srgbClr val="000000"/>
                </a:solidFill>
                <a:latin typeface="微软雅黑" panose="020B0503020204020204" pitchFamily="34" charset="-122"/>
                <a:ea typeface="微软雅黑" panose="020B0503020204020204" pitchFamily="34" charset="-122"/>
              </a:rPr>
              <a:t>GPU</a:t>
            </a:r>
            <a:r>
              <a:rPr lang="zh-CN" altLang="en-US" sz="1200" b="1" dirty="0">
                <a:solidFill>
                  <a:srgbClr val="000000"/>
                </a:solidFill>
                <a:latin typeface="微软雅黑" panose="020B0503020204020204" pitchFamily="34" charset="-122"/>
                <a:ea typeface="微软雅黑" panose="020B0503020204020204" pitchFamily="34" charset="-122"/>
              </a:rPr>
              <a:t>（</a:t>
            </a:r>
            <a:r>
              <a:rPr lang="en-US" altLang="zh-CN" sz="1200" b="1" dirty="0">
                <a:solidFill>
                  <a:srgbClr val="000000"/>
                </a:solidFill>
                <a:latin typeface="微软雅黑" panose="020B0503020204020204" pitchFamily="34" charset="-122"/>
                <a:ea typeface="微软雅黑" panose="020B0503020204020204" pitchFamily="34" charset="-122"/>
              </a:rPr>
              <a:t>Graphics Processing Unit</a:t>
            </a:r>
            <a:r>
              <a:rPr lang="zh-CN" altLang="en-US" sz="1200" b="1" dirty="0">
                <a:solidFill>
                  <a:srgbClr val="000000"/>
                </a:solidFill>
                <a:latin typeface="微软雅黑" panose="020B0503020204020204" pitchFamily="34" charset="-122"/>
                <a:ea typeface="微软雅黑" panose="020B0503020204020204" pitchFamily="34" charset="-122"/>
              </a:rPr>
              <a:t>，图形处理器）</a:t>
            </a:r>
            <a:r>
              <a:rPr lang="zh-CN" altLang="en-US" sz="1200" dirty="0">
                <a:solidFill>
                  <a:srgbClr val="000000"/>
                </a:solidFill>
                <a:latin typeface="微软雅黑" panose="020B0503020204020204" pitchFamily="34" charset="-122"/>
                <a:ea typeface="微软雅黑" panose="020B0503020204020204" pitchFamily="34" charset="-122"/>
              </a:rPr>
              <a:t>：又称显示核心、视觉处理器、显示芯片，是一种专门在个人电脑、工作站、游戏机和一些移动设备（如平板电脑、智能手机等）上图像运算工作的微处理器。</a:t>
            </a:r>
            <a:endParaRPr lang="en-US" altLang="zh-CN" sz="1200" dirty="0">
              <a:solidFill>
                <a:srgbClr val="000000"/>
              </a:solidFill>
              <a:latin typeface="微软雅黑" panose="020B0503020204020204" pitchFamily="34" charset="-122"/>
              <a:ea typeface="微软雅黑" panose="020B0503020204020204" pitchFamily="34" charset="-122"/>
            </a:endParaRPr>
          </a:p>
          <a:p>
            <a:pPr marL="171450" indent="-171450">
              <a:lnSpc>
                <a:spcPct val="150000"/>
              </a:lnSpc>
              <a:spcBef>
                <a:spcPts val="600"/>
              </a:spcBef>
              <a:buFont typeface="Arial" panose="020B0604020202020204" pitchFamily="34" charset="0"/>
              <a:buChar char="•"/>
            </a:pPr>
            <a:r>
              <a:rPr lang="en-US" altLang="zh-CN" sz="1200" b="1" dirty="0">
                <a:solidFill>
                  <a:srgbClr val="000000"/>
                </a:solidFill>
                <a:latin typeface="微软雅黑" panose="020B0503020204020204" pitchFamily="34" charset="-122"/>
                <a:ea typeface="微软雅黑" panose="020B0503020204020204" pitchFamily="34" charset="-122"/>
              </a:rPr>
              <a:t>ASIC</a:t>
            </a:r>
            <a:r>
              <a:rPr lang="zh-CN" altLang="en-US" sz="1200" b="1" dirty="0">
                <a:solidFill>
                  <a:srgbClr val="000000"/>
                </a:solidFill>
                <a:latin typeface="微软雅黑" panose="020B0503020204020204" pitchFamily="34" charset="-122"/>
                <a:ea typeface="微软雅黑" panose="020B0503020204020204" pitchFamily="34" charset="-122"/>
              </a:rPr>
              <a:t>（</a:t>
            </a:r>
            <a:r>
              <a:rPr lang="en-US" altLang="zh-CN" sz="1200" b="1" dirty="0">
                <a:solidFill>
                  <a:srgbClr val="000000"/>
                </a:solidFill>
                <a:latin typeface="微软雅黑" panose="020B0503020204020204" pitchFamily="34" charset="-122"/>
                <a:ea typeface="微软雅黑" panose="020B0503020204020204" pitchFamily="34" charset="-122"/>
              </a:rPr>
              <a:t>Application Specific Integrated Circuit</a:t>
            </a:r>
            <a:r>
              <a:rPr lang="zh-CN" altLang="en-US" sz="1200" b="1" dirty="0">
                <a:solidFill>
                  <a:srgbClr val="000000"/>
                </a:solidFill>
                <a:latin typeface="微软雅黑" panose="020B0503020204020204" pitchFamily="34" charset="-122"/>
                <a:ea typeface="微软雅黑" panose="020B0503020204020204" pitchFamily="34" charset="-122"/>
              </a:rPr>
              <a:t>，专用集成电路）</a:t>
            </a:r>
            <a:r>
              <a:rPr lang="zh-CN" altLang="en-US" sz="1200" dirty="0">
                <a:solidFill>
                  <a:srgbClr val="000000"/>
                </a:solidFill>
                <a:latin typeface="微软雅黑" panose="020B0503020204020204" pitchFamily="34" charset="-122"/>
                <a:ea typeface="微软雅黑" panose="020B0503020204020204" pitchFamily="34" charset="-122"/>
              </a:rPr>
              <a:t>：适合于某一单一用途的集成电路产品。</a:t>
            </a:r>
            <a:endParaRPr lang="en-US" altLang="zh-CN" sz="1200" dirty="0">
              <a:solidFill>
                <a:srgbClr val="000000"/>
              </a:solidFill>
              <a:latin typeface="微软雅黑" panose="020B0503020204020204" pitchFamily="34" charset="-122"/>
              <a:ea typeface="微软雅黑" panose="020B0503020204020204" pitchFamily="34" charset="-122"/>
            </a:endParaRPr>
          </a:p>
          <a:p>
            <a:pPr marL="171450" indent="-171450">
              <a:lnSpc>
                <a:spcPct val="150000"/>
              </a:lnSpc>
              <a:spcBef>
                <a:spcPts val="600"/>
              </a:spcBef>
              <a:buFont typeface="Arial" panose="020B0604020202020204" pitchFamily="34" charset="0"/>
              <a:buChar char="•"/>
            </a:pPr>
            <a:r>
              <a:rPr lang="en-US" altLang="zh-CN" sz="1200" b="1" dirty="0">
                <a:solidFill>
                  <a:srgbClr val="000000"/>
                </a:solidFill>
                <a:latin typeface="微软雅黑" panose="020B0503020204020204" pitchFamily="34" charset="-122"/>
                <a:ea typeface="微软雅黑" panose="020B0503020204020204" pitchFamily="34" charset="-122"/>
              </a:rPr>
              <a:t>FPGA</a:t>
            </a:r>
            <a:r>
              <a:rPr lang="zh-CN" altLang="en-US" sz="1200" b="1" dirty="0">
                <a:solidFill>
                  <a:srgbClr val="000000"/>
                </a:solidFill>
                <a:latin typeface="微软雅黑" panose="020B0503020204020204" pitchFamily="34" charset="-122"/>
                <a:ea typeface="微软雅黑" panose="020B0503020204020204" pitchFamily="34" charset="-122"/>
              </a:rPr>
              <a:t>（</a:t>
            </a:r>
            <a:r>
              <a:rPr lang="en-US" altLang="zh-CN" sz="1200" b="1" dirty="0">
                <a:solidFill>
                  <a:srgbClr val="000000"/>
                </a:solidFill>
                <a:latin typeface="微软雅黑" panose="020B0503020204020204" pitchFamily="34" charset="-122"/>
                <a:ea typeface="微软雅黑" panose="020B0503020204020204" pitchFamily="34" charset="-122"/>
              </a:rPr>
              <a:t>Field Programmable Gate Array</a:t>
            </a:r>
            <a:r>
              <a:rPr lang="zh-CN" altLang="en-US" sz="1200" b="1" dirty="0">
                <a:solidFill>
                  <a:srgbClr val="000000"/>
                </a:solidFill>
                <a:latin typeface="微软雅黑" panose="020B0503020204020204" pitchFamily="34" charset="-122"/>
                <a:ea typeface="微软雅黑" panose="020B0503020204020204" pitchFamily="34" charset="-122"/>
              </a:rPr>
              <a:t>，现场可编程门阵列）</a:t>
            </a:r>
            <a:r>
              <a:rPr lang="zh-CN" altLang="en-US" sz="1200" dirty="0">
                <a:solidFill>
                  <a:srgbClr val="000000"/>
                </a:solidFill>
                <a:latin typeface="微软雅黑" panose="020B0503020204020204" pitchFamily="34" charset="-122"/>
                <a:ea typeface="微软雅黑" panose="020B0503020204020204" pitchFamily="34" charset="-122"/>
              </a:rPr>
              <a:t>：其设计初衷是为了实现半定制芯片的功能，即硬件结构可根据需要实时配置灵活改变。</a:t>
            </a:r>
            <a:endParaRPr lang="en-US" altLang="zh-CN" sz="1200" dirty="0">
              <a:solidFill>
                <a:srgbClr val="000000"/>
              </a:solidFill>
              <a:latin typeface="微软雅黑" panose="020B0503020204020204" pitchFamily="34" charset="-122"/>
              <a:ea typeface="微软雅黑" panose="020B0503020204020204" pitchFamily="34" charset="-122"/>
            </a:endParaRPr>
          </a:p>
          <a:p>
            <a:pPr marL="171450" indent="-171450">
              <a:lnSpc>
                <a:spcPct val="150000"/>
              </a:lnSpc>
              <a:spcBef>
                <a:spcPts val="600"/>
              </a:spcBef>
              <a:buFont typeface="Arial" panose="020B0604020202020204" pitchFamily="34" charset="0"/>
              <a:buChar char="•"/>
            </a:pPr>
            <a:endParaRPr lang="en-US" altLang="zh-CN" sz="1200" dirty="0">
              <a:solidFill>
                <a:srgbClr val="000000"/>
              </a:solidFill>
              <a:latin typeface="微软雅黑" panose="020B0503020204020204" pitchFamily="34" charset="-122"/>
              <a:ea typeface="微软雅黑" panose="020B0503020204020204" pitchFamily="34" charset="-122"/>
            </a:endParaRPr>
          </a:p>
          <a:p>
            <a:pPr>
              <a:lnSpc>
                <a:spcPct val="150000"/>
              </a:lnSpc>
              <a:spcBef>
                <a:spcPts val="600"/>
              </a:spcBef>
            </a:pPr>
            <a:r>
              <a:rPr lang="zh-CN" altLang="en-US" sz="1400" b="1" dirty="0">
                <a:solidFill>
                  <a:srgbClr val="000000"/>
                </a:solidFill>
                <a:latin typeface="微软雅黑" panose="020B0503020204020204" pitchFamily="34" charset="-122"/>
                <a:ea typeface="微软雅黑" panose="020B0503020204020204" pitchFamily="34" charset="-122"/>
              </a:rPr>
              <a:t>从功能来看，可以分为</a:t>
            </a:r>
            <a:r>
              <a:rPr lang="en-US" altLang="zh-CN" sz="1400" b="1" dirty="0">
                <a:solidFill>
                  <a:srgbClr val="000000"/>
                </a:solidFill>
                <a:latin typeface="微软雅黑" panose="020B0503020204020204" pitchFamily="34" charset="-122"/>
                <a:ea typeface="微软雅黑" panose="020B0503020204020204" pitchFamily="34" charset="-122"/>
              </a:rPr>
              <a:t>Training</a:t>
            </a:r>
            <a:r>
              <a:rPr lang="zh-CN" altLang="en-US" sz="1400" b="1" dirty="0">
                <a:solidFill>
                  <a:srgbClr val="000000"/>
                </a:solidFill>
                <a:latin typeface="微软雅黑" panose="020B0503020204020204" pitchFamily="34" charset="-122"/>
                <a:ea typeface="微软雅黑" panose="020B0503020204020204" pitchFamily="34" charset="-122"/>
              </a:rPr>
              <a:t>（训练）和</a:t>
            </a:r>
            <a:r>
              <a:rPr lang="en-US" altLang="zh-CN" sz="1400" b="1" dirty="0">
                <a:solidFill>
                  <a:srgbClr val="000000"/>
                </a:solidFill>
                <a:latin typeface="微软雅黑" panose="020B0503020204020204" pitchFamily="34" charset="-122"/>
                <a:ea typeface="微软雅黑" panose="020B0503020204020204" pitchFamily="34" charset="-122"/>
              </a:rPr>
              <a:t>Inference</a:t>
            </a:r>
            <a:r>
              <a:rPr lang="zh-CN" altLang="en-US" sz="1400" b="1" dirty="0">
                <a:solidFill>
                  <a:srgbClr val="000000"/>
                </a:solidFill>
                <a:latin typeface="微软雅黑" panose="020B0503020204020204" pitchFamily="34" charset="-122"/>
                <a:ea typeface="微软雅黑" panose="020B0503020204020204" pitchFamily="34" charset="-122"/>
              </a:rPr>
              <a:t>（推理）两个类型：</a:t>
            </a:r>
          </a:p>
          <a:p>
            <a:pPr marL="171450" indent="-171450">
              <a:lnSpc>
                <a:spcPct val="150000"/>
              </a:lnSpc>
              <a:spcBef>
                <a:spcPts val="600"/>
              </a:spcBef>
              <a:buFont typeface="Arial" panose="020B0604020202020204" pitchFamily="34" charset="0"/>
              <a:buChar char="•"/>
            </a:pPr>
            <a:r>
              <a:rPr lang="en-US" altLang="zh-CN" sz="1200" dirty="0">
                <a:solidFill>
                  <a:srgbClr val="000000"/>
                </a:solidFill>
                <a:latin typeface="微软雅黑" panose="020B0503020204020204" pitchFamily="34" charset="-122"/>
                <a:ea typeface="微软雅黑" panose="020B0503020204020204" pitchFamily="34" charset="-122"/>
              </a:rPr>
              <a:t>Training</a:t>
            </a:r>
            <a:r>
              <a:rPr lang="zh-CN" altLang="en-US" sz="1200" dirty="0">
                <a:solidFill>
                  <a:srgbClr val="000000"/>
                </a:solidFill>
                <a:latin typeface="微软雅黑" panose="020B0503020204020204" pitchFamily="34" charset="-122"/>
                <a:ea typeface="微软雅黑" panose="020B0503020204020204" pitchFamily="34" charset="-122"/>
              </a:rPr>
              <a:t>环节通常需要通过大量的数据输入，或采取增强学习等非监督学习方法，训练出一个复杂的深度神经网络模型。训练过程涉及海量的训练数据和复杂的深度神经网络结构，运算量巨大，需要庞大的计算规模，对于处理器的计算能力、精度、可扩展性等性能要求很高。常用的例如</a:t>
            </a:r>
            <a:r>
              <a:rPr lang="en-US" altLang="zh-CN" sz="1200" dirty="0">
                <a:solidFill>
                  <a:srgbClr val="000000"/>
                </a:solidFill>
                <a:latin typeface="微软雅黑" panose="020B0503020204020204" pitchFamily="34" charset="-122"/>
                <a:ea typeface="微软雅黑" panose="020B0503020204020204" pitchFamily="34" charset="-122"/>
              </a:rPr>
              <a:t>NVIDIA</a:t>
            </a:r>
            <a:r>
              <a:rPr lang="zh-CN" altLang="en-US" sz="1200" dirty="0">
                <a:solidFill>
                  <a:srgbClr val="000000"/>
                </a:solidFill>
                <a:latin typeface="微软雅黑" panose="020B0503020204020204" pitchFamily="34" charset="-122"/>
                <a:ea typeface="微软雅黑" panose="020B0503020204020204" pitchFamily="34" charset="-122"/>
              </a:rPr>
              <a:t>的</a:t>
            </a:r>
            <a:r>
              <a:rPr lang="en-US" altLang="zh-CN" sz="1200" dirty="0">
                <a:solidFill>
                  <a:srgbClr val="000000"/>
                </a:solidFill>
                <a:latin typeface="微软雅黑" panose="020B0503020204020204" pitchFamily="34" charset="-122"/>
                <a:ea typeface="微软雅黑" panose="020B0503020204020204" pitchFamily="34" charset="-122"/>
              </a:rPr>
              <a:t>GPU</a:t>
            </a:r>
            <a:r>
              <a:rPr lang="zh-CN" altLang="en-US" sz="1200" dirty="0">
                <a:solidFill>
                  <a:srgbClr val="000000"/>
                </a:solidFill>
                <a:latin typeface="微软雅黑" panose="020B0503020204020204" pitchFamily="34" charset="-122"/>
                <a:ea typeface="微软雅黑" panose="020B0503020204020204" pitchFamily="34" charset="-122"/>
              </a:rPr>
              <a:t>集群、</a:t>
            </a:r>
            <a:r>
              <a:rPr lang="en-US" altLang="zh-CN" sz="1200" dirty="0">
                <a:solidFill>
                  <a:srgbClr val="000000"/>
                </a:solidFill>
                <a:latin typeface="微软雅黑" panose="020B0503020204020204" pitchFamily="34" charset="-122"/>
                <a:ea typeface="微软雅黑" panose="020B0503020204020204" pitchFamily="34" charset="-122"/>
              </a:rPr>
              <a:t>Google</a:t>
            </a:r>
            <a:r>
              <a:rPr lang="zh-CN" altLang="en-US" sz="1200" dirty="0">
                <a:solidFill>
                  <a:srgbClr val="000000"/>
                </a:solidFill>
                <a:latin typeface="微软雅黑" panose="020B0503020204020204" pitchFamily="34" charset="-122"/>
                <a:ea typeface="微软雅黑" panose="020B0503020204020204" pitchFamily="34" charset="-122"/>
              </a:rPr>
              <a:t>的</a:t>
            </a:r>
            <a:r>
              <a:rPr lang="en-US" altLang="zh-CN" sz="1200" dirty="0">
                <a:solidFill>
                  <a:srgbClr val="000000"/>
                </a:solidFill>
                <a:latin typeface="微软雅黑" panose="020B0503020204020204" pitchFamily="34" charset="-122"/>
                <a:ea typeface="微软雅黑" panose="020B0503020204020204" pitchFamily="34" charset="-122"/>
              </a:rPr>
              <a:t>TPU</a:t>
            </a:r>
            <a:r>
              <a:rPr lang="zh-CN" altLang="en-US" sz="1200" dirty="0">
                <a:solidFill>
                  <a:srgbClr val="000000"/>
                </a:solidFill>
                <a:latin typeface="微软雅黑" panose="020B0503020204020204" pitchFamily="34" charset="-122"/>
                <a:ea typeface="微软雅黑" panose="020B0503020204020204" pitchFamily="34" charset="-122"/>
              </a:rPr>
              <a:t>等。</a:t>
            </a:r>
          </a:p>
          <a:p>
            <a:pPr marL="171450" indent="-171450">
              <a:lnSpc>
                <a:spcPct val="150000"/>
              </a:lnSpc>
              <a:spcBef>
                <a:spcPts val="600"/>
              </a:spcBef>
              <a:buFont typeface="Arial" panose="020B0604020202020204" pitchFamily="34" charset="0"/>
              <a:buChar char="•"/>
            </a:pPr>
            <a:r>
              <a:rPr lang="en-US" altLang="zh-CN" sz="1200" dirty="0">
                <a:solidFill>
                  <a:srgbClr val="000000"/>
                </a:solidFill>
                <a:latin typeface="微软雅黑" panose="020B0503020204020204" pitchFamily="34" charset="-122"/>
                <a:ea typeface="微软雅黑" panose="020B0503020204020204" pitchFamily="34" charset="-122"/>
              </a:rPr>
              <a:t>Inference</a:t>
            </a:r>
            <a:r>
              <a:rPr lang="zh-CN" altLang="en-US" sz="1200" dirty="0">
                <a:solidFill>
                  <a:srgbClr val="000000"/>
                </a:solidFill>
                <a:latin typeface="微软雅黑" panose="020B0503020204020204" pitchFamily="34" charset="-122"/>
                <a:ea typeface="微软雅黑" panose="020B0503020204020204" pitchFamily="34" charset="-122"/>
              </a:rPr>
              <a:t>环节指利用训练好的模型，使用新的数据去“推理”出各种结论，如视频监控设备通过后台的深度神经网络模型，判断一张抓拍到的人脸是否属于特定的目标。虽然</a:t>
            </a:r>
            <a:r>
              <a:rPr lang="en-US" altLang="zh-CN" sz="1200" dirty="0">
                <a:solidFill>
                  <a:srgbClr val="000000"/>
                </a:solidFill>
                <a:latin typeface="微软雅黑" panose="020B0503020204020204" pitchFamily="34" charset="-122"/>
                <a:ea typeface="微软雅黑" panose="020B0503020204020204" pitchFamily="34" charset="-122"/>
              </a:rPr>
              <a:t>Inference</a:t>
            </a:r>
            <a:r>
              <a:rPr lang="zh-CN" altLang="en-US" sz="1200" dirty="0">
                <a:solidFill>
                  <a:srgbClr val="000000"/>
                </a:solidFill>
                <a:latin typeface="微软雅黑" panose="020B0503020204020204" pitchFamily="34" charset="-122"/>
                <a:ea typeface="微软雅黑" panose="020B0503020204020204" pitchFamily="34" charset="-122"/>
              </a:rPr>
              <a:t>的计算量相比</a:t>
            </a:r>
            <a:r>
              <a:rPr lang="en-US" altLang="zh-CN" sz="1200" dirty="0">
                <a:solidFill>
                  <a:srgbClr val="000000"/>
                </a:solidFill>
                <a:latin typeface="微软雅黑" panose="020B0503020204020204" pitchFamily="34" charset="-122"/>
                <a:ea typeface="微软雅黑" panose="020B0503020204020204" pitchFamily="34" charset="-122"/>
              </a:rPr>
              <a:t>Training</a:t>
            </a:r>
            <a:r>
              <a:rPr lang="zh-CN" altLang="en-US" sz="1200" dirty="0">
                <a:solidFill>
                  <a:srgbClr val="000000"/>
                </a:solidFill>
                <a:latin typeface="微软雅黑" panose="020B0503020204020204" pitchFamily="34" charset="-122"/>
                <a:ea typeface="微软雅黑" panose="020B0503020204020204" pitchFamily="34" charset="-122"/>
              </a:rPr>
              <a:t>少很多，但仍然涉及大量的矩阵运算。在推理环节，</a:t>
            </a:r>
            <a:r>
              <a:rPr lang="en-US" altLang="zh-CN" sz="1200" dirty="0">
                <a:solidFill>
                  <a:srgbClr val="000000"/>
                </a:solidFill>
                <a:latin typeface="微软雅黑" panose="020B0503020204020204" pitchFamily="34" charset="-122"/>
                <a:ea typeface="微软雅黑" panose="020B0503020204020204" pitchFamily="34" charset="-122"/>
              </a:rPr>
              <a:t>GPU</a:t>
            </a:r>
            <a:r>
              <a:rPr lang="zh-CN" altLang="en-US"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000000"/>
                </a:solidFill>
                <a:latin typeface="微软雅黑" panose="020B0503020204020204" pitchFamily="34" charset="-122"/>
                <a:ea typeface="微软雅黑" panose="020B0503020204020204" pitchFamily="34" charset="-122"/>
              </a:rPr>
              <a:t>FPGA</a:t>
            </a:r>
            <a:r>
              <a:rPr lang="zh-CN" altLang="en-US" sz="1200" dirty="0">
                <a:solidFill>
                  <a:srgbClr val="000000"/>
                </a:solidFill>
                <a:latin typeface="微软雅黑" panose="020B0503020204020204" pitchFamily="34" charset="-122"/>
                <a:ea typeface="微软雅黑" panose="020B0503020204020204" pitchFamily="34" charset="-122"/>
              </a:rPr>
              <a:t>和</a:t>
            </a:r>
            <a:r>
              <a:rPr lang="en-US" altLang="zh-CN" sz="1200" dirty="0">
                <a:solidFill>
                  <a:srgbClr val="000000"/>
                </a:solidFill>
                <a:latin typeface="微软雅黑" panose="020B0503020204020204" pitchFamily="34" charset="-122"/>
                <a:ea typeface="微软雅黑" panose="020B0503020204020204" pitchFamily="34" charset="-122"/>
              </a:rPr>
              <a:t>ASIC</a:t>
            </a:r>
            <a:r>
              <a:rPr lang="zh-CN" altLang="en-US" sz="1200" dirty="0">
                <a:solidFill>
                  <a:srgbClr val="000000"/>
                </a:solidFill>
                <a:latin typeface="微软雅黑" panose="020B0503020204020204" pitchFamily="34" charset="-122"/>
                <a:ea typeface="微软雅黑" panose="020B0503020204020204" pitchFamily="34" charset="-122"/>
              </a:rPr>
              <a:t>都有很多应用价值。</a:t>
            </a:r>
            <a:endParaRPr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20885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545093" y="134362"/>
            <a:ext cx="8292905" cy="538412"/>
          </a:xfrm>
          <a:prstGeom prst="rect">
            <a:avLst/>
          </a:prstGeom>
        </p:spPr>
        <p:txBody>
          <a:bodyPr vert="horz" lIns="91434" tIns="45717" rIns="91434" bIns="45717" rtlCol="0" anchor="ctr">
            <a:noAutofit/>
          </a:bodyPr>
          <a:lstStyle/>
          <a:p>
            <a:pPr defTabSz="1219444">
              <a:spcBef>
                <a:spcPct val="0"/>
              </a:spcBef>
              <a:defRPr/>
            </a:pPr>
            <a:r>
              <a:rPr lang="en-US" altLang="zh-CN" sz="3200" b="1" dirty="0">
                <a:solidFill>
                  <a:srgbClr val="990000"/>
                </a:solidFill>
                <a:latin typeface="Microsoft YaHei" panose="020B0503020204020204" pitchFamily="34" charset="-122"/>
                <a:ea typeface="Microsoft YaHei" panose="020B0503020204020204" pitchFamily="34" charset="-122"/>
              </a:rPr>
              <a:t>     AI</a:t>
            </a:r>
            <a:r>
              <a:rPr lang="zh-CN" altLang="en-US" sz="3200" b="1" dirty="0">
                <a:solidFill>
                  <a:srgbClr val="990000"/>
                </a:solidFill>
                <a:latin typeface="Microsoft YaHei" panose="020B0503020204020204" pitchFamily="34" charset="-122"/>
                <a:ea typeface="Microsoft YaHei" panose="020B0503020204020204" pitchFamily="34" charset="-122"/>
              </a:rPr>
              <a:t>芯片生态</a:t>
            </a:r>
          </a:p>
        </p:txBody>
      </p:sp>
      <p:sp>
        <p:nvSpPr>
          <p:cNvPr id="6" name="文本框 5"/>
          <p:cNvSpPr txBox="1"/>
          <p:nvPr/>
        </p:nvSpPr>
        <p:spPr>
          <a:xfrm>
            <a:off x="545093" y="1160316"/>
            <a:ext cx="4027502" cy="2645574"/>
          </a:xfrm>
          <a:prstGeom prst="rect">
            <a:avLst/>
          </a:prstGeom>
          <a:solidFill>
            <a:schemeClr val="tx2"/>
          </a:solidFill>
          <a:ln w="9525">
            <a:solidFill>
              <a:schemeClr val="tx1"/>
            </a:solidFill>
            <a:prstDash val="dash"/>
          </a:ln>
        </p:spPr>
        <p:txBody>
          <a:bodyPr wrap="square" rtlCol="0">
            <a:noAutofit/>
          </a:bodyPr>
          <a:lstStyle/>
          <a:p>
            <a:pPr>
              <a:lnSpc>
                <a:spcPct val="150000"/>
              </a:lnSpc>
              <a:buClr>
                <a:srgbClr val="C00000"/>
              </a:buClr>
            </a:pPr>
            <a:r>
              <a:rPr lang="en-US" altLang="zh-CN" sz="1050" b="1" dirty="0">
                <a:latin typeface="微软雅黑" panose="020B0503020204020204" pitchFamily="34" charset="-122"/>
                <a:ea typeface="微软雅黑" panose="020B0503020204020204" pitchFamily="34" charset="-122"/>
              </a:rPr>
              <a:t>CPU</a:t>
            </a:r>
            <a:endParaRPr lang="zh-CN" altLang="en-US" sz="1050" b="1" dirty="0">
              <a:latin typeface="微软雅黑" panose="020B0503020204020204" pitchFamily="34" charset="-122"/>
              <a:ea typeface="微软雅黑" panose="020B0503020204020204" pitchFamily="34" charset="-122"/>
            </a:endParaRPr>
          </a:p>
          <a:p>
            <a:pPr marL="257106" indent="-257106">
              <a:lnSpc>
                <a:spcPct val="150000"/>
              </a:lnSpc>
              <a:buClr>
                <a:schemeClr val="tx1"/>
              </a:buClr>
              <a:buFont typeface="Wingdings" panose="05000000000000000000" pitchFamily="2" charset="2"/>
              <a:buChar char="q"/>
            </a:pPr>
            <a:r>
              <a:rPr lang="zh-CN" altLang="en-US" sz="1050" b="1" dirty="0">
                <a:solidFill>
                  <a:srgbClr val="C00000"/>
                </a:solidFill>
                <a:latin typeface="微软雅黑" panose="020B0503020204020204" pitchFamily="34" charset="-122"/>
                <a:ea typeface="微软雅黑" panose="020B0503020204020204" pitchFamily="34" charset="-122"/>
              </a:rPr>
              <a:t>增加指令（修改架构）</a:t>
            </a:r>
            <a:r>
              <a:rPr lang="zh-CN" altLang="en-US" sz="1050" dirty="0">
                <a:latin typeface="微软雅黑" panose="020B0503020204020204" pitchFamily="34" charset="-122"/>
                <a:ea typeface="微软雅黑" panose="020B0503020204020204" pitchFamily="34" charset="-122"/>
              </a:rPr>
              <a:t>的方式提升</a:t>
            </a:r>
            <a:r>
              <a:rPr lang="en-US" altLang="zh-CN" sz="1050" dirty="0">
                <a:latin typeface="微软雅黑" panose="020B0503020204020204" pitchFamily="34" charset="-122"/>
                <a:ea typeface="微软雅黑" panose="020B0503020204020204" pitchFamily="34" charset="-122"/>
              </a:rPr>
              <a:t>AI</a:t>
            </a:r>
            <a:r>
              <a:rPr lang="zh-CN" altLang="en-US" sz="1050" dirty="0">
                <a:latin typeface="微软雅黑" panose="020B0503020204020204" pitchFamily="34" charset="-122"/>
                <a:ea typeface="微软雅黑" panose="020B0503020204020204" pitchFamily="34" charset="-122"/>
              </a:rPr>
              <a:t>性能</a:t>
            </a:r>
            <a:endParaRPr lang="en-US" altLang="zh-CN" sz="1050" dirty="0">
              <a:latin typeface="微软雅黑" panose="020B0503020204020204" pitchFamily="34" charset="-122"/>
              <a:ea typeface="微软雅黑" panose="020B0503020204020204" pitchFamily="34" charset="-122"/>
            </a:endParaRPr>
          </a:p>
          <a:p>
            <a:pPr marL="285750" indent="-285750">
              <a:lnSpc>
                <a:spcPct val="150000"/>
              </a:lnSpc>
              <a:buClr>
                <a:schemeClr val="tx1"/>
              </a:buClr>
              <a:buFont typeface="Wingdings" panose="05000000000000000000" pitchFamily="2" charset="2"/>
              <a:buChar char="l"/>
            </a:pPr>
            <a:r>
              <a:rPr lang="en-US" altLang="zh-CN" sz="1050" dirty="0">
                <a:latin typeface="微软雅黑" panose="020B0503020204020204" pitchFamily="34" charset="-122"/>
                <a:ea typeface="微软雅黑" panose="020B0503020204020204" pitchFamily="34" charset="-122"/>
              </a:rPr>
              <a:t>Intel</a:t>
            </a:r>
            <a:r>
              <a:rPr lang="zh-CN" altLang="en-US"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CISC</a:t>
            </a:r>
            <a:r>
              <a:rPr lang="zh-CN" altLang="en-US" sz="1050" dirty="0">
                <a:latin typeface="微软雅黑" panose="020B0503020204020204" pitchFamily="34" charset="-122"/>
                <a:ea typeface="微软雅黑" panose="020B0503020204020204" pitchFamily="34" charset="-122"/>
              </a:rPr>
              <a:t>架构）加入</a:t>
            </a:r>
            <a:r>
              <a:rPr lang="en-US" altLang="zh-CN" sz="1050" dirty="0">
                <a:latin typeface="微软雅黑" panose="020B0503020204020204" pitchFamily="34" charset="-122"/>
                <a:ea typeface="微软雅黑" panose="020B0503020204020204" pitchFamily="34" charset="-122"/>
              </a:rPr>
              <a:t>AVX512</a:t>
            </a:r>
            <a:r>
              <a:rPr lang="zh-CN" altLang="en-US" sz="1050" dirty="0">
                <a:latin typeface="微软雅黑" panose="020B0503020204020204" pitchFamily="34" charset="-122"/>
                <a:ea typeface="微软雅黑" panose="020B0503020204020204" pitchFamily="34" charset="-122"/>
              </a:rPr>
              <a:t>等指令，在</a:t>
            </a:r>
            <a:r>
              <a:rPr lang="en-US" altLang="zh-CN" sz="1050" dirty="0">
                <a:latin typeface="微软雅黑" panose="020B0503020204020204" pitchFamily="34" charset="-122"/>
                <a:ea typeface="微软雅黑" panose="020B0503020204020204" pitchFamily="34" charset="-122"/>
              </a:rPr>
              <a:t>ALU</a:t>
            </a:r>
            <a:r>
              <a:rPr lang="zh-CN" altLang="en-US" sz="1050" dirty="0">
                <a:latin typeface="微软雅黑" panose="020B0503020204020204" pitchFamily="34" charset="-122"/>
                <a:ea typeface="微软雅黑" panose="020B0503020204020204" pitchFamily="34" charset="-122"/>
              </a:rPr>
              <a:t>计算模块加入矢量运算模块（</a:t>
            </a:r>
            <a:r>
              <a:rPr lang="en-US" altLang="zh-CN" sz="1050" dirty="0">
                <a:latin typeface="微软雅黑" panose="020B0503020204020204" pitchFamily="34" charset="-122"/>
                <a:ea typeface="微软雅黑" panose="020B0503020204020204" pitchFamily="34" charset="-122"/>
              </a:rPr>
              <a:t>FMA</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pPr marL="285750" indent="-285750">
              <a:lnSpc>
                <a:spcPct val="150000"/>
              </a:lnSpc>
              <a:buClr>
                <a:schemeClr val="tx1"/>
              </a:buClr>
              <a:buFont typeface="Wingdings" panose="05000000000000000000" pitchFamily="2" charset="2"/>
              <a:buChar char="l"/>
            </a:pPr>
            <a:r>
              <a:rPr lang="en-US" altLang="zh-CN" sz="1050" dirty="0">
                <a:latin typeface="微软雅黑" panose="020B0503020204020204" pitchFamily="34" charset="-122"/>
                <a:ea typeface="微软雅黑" panose="020B0503020204020204" pitchFamily="34" charset="-122"/>
              </a:rPr>
              <a:t>ARM</a:t>
            </a:r>
            <a:r>
              <a:rPr lang="zh-CN" altLang="en-US"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RISC</a:t>
            </a:r>
            <a:r>
              <a:rPr lang="zh-CN" altLang="en-US" sz="1050" dirty="0">
                <a:latin typeface="微软雅黑" panose="020B0503020204020204" pitchFamily="34" charset="-122"/>
                <a:ea typeface="微软雅黑" panose="020B0503020204020204" pitchFamily="34" charset="-122"/>
              </a:rPr>
              <a:t>架构）加入</a:t>
            </a:r>
            <a:r>
              <a:rPr lang="en-US" altLang="zh-CN" sz="1050" dirty="0">
                <a:latin typeface="微软雅黑" panose="020B0503020204020204" pitchFamily="34" charset="-122"/>
                <a:ea typeface="微软雅黑" panose="020B0503020204020204" pitchFamily="34" charset="-122"/>
              </a:rPr>
              <a:t>Cortex A</a:t>
            </a:r>
            <a:r>
              <a:rPr lang="zh-CN" altLang="en-US" sz="1050" dirty="0">
                <a:latin typeface="微软雅黑" panose="020B0503020204020204" pitchFamily="34" charset="-122"/>
                <a:ea typeface="微软雅黑" panose="020B0503020204020204" pitchFamily="34" charset="-122"/>
              </a:rPr>
              <a:t>等指令集并计划持续升级</a:t>
            </a:r>
            <a:endParaRPr lang="en-US" altLang="zh-CN" sz="1050" dirty="0">
              <a:solidFill>
                <a:srgbClr val="C00000"/>
              </a:solidFill>
              <a:latin typeface="微软雅黑" panose="020B0503020204020204" pitchFamily="34" charset="-122"/>
              <a:ea typeface="微软雅黑" panose="020B0503020204020204" pitchFamily="34" charset="-122"/>
            </a:endParaRPr>
          </a:p>
          <a:p>
            <a:pPr marL="285750" indent="-285750">
              <a:lnSpc>
                <a:spcPct val="150000"/>
              </a:lnSpc>
              <a:buClr>
                <a:schemeClr val="tx1"/>
              </a:buClr>
              <a:buFont typeface="Wingdings" panose="05000000000000000000" pitchFamily="2" charset="2"/>
              <a:buChar char=""/>
            </a:pPr>
            <a:r>
              <a:rPr lang="zh-CN" altLang="en-US" sz="1050" b="1" dirty="0">
                <a:solidFill>
                  <a:srgbClr val="C00000"/>
                </a:solidFill>
                <a:latin typeface="微软雅黑" panose="020B0503020204020204" pitchFamily="34" charset="-122"/>
                <a:ea typeface="微软雅黑" panose="020B0503020204020204" pitchFamily="34" charset="-122"/>
              </a:rPr>
              <a:t>增加核数</a:t>
            </a:r>
            <a:r>
              <a:rPr lang="zh-CN" altLang="en-US" sz="1050" dirty="0">
                <a:latin typeface="微软雅黑" panose="020B0503020204020204" pitchFamily="34" charset="-122"/>
                <a:ea typeface="微软雅黑" panose="020B0503020204020204" pitchFamily="34" charset="-122"/>
              </a:rPr>
              <a:t>提升性能，但带来功耗和成本增加</a:t>
            </a:r>
            <a:endParaRPr lang="en-US" altLang="zh-CN" sz="1050" dirty="0">
              <a:latin typeface="微软雅黑" panose="020B0503020204020204" pitchFamily="34" charset="-122"/>
              <a:ea typeface="微软雅黑" panose="020B0503020204020204" pitchFamily="34" charset="-122"/>
            </a:endParaRPr>
          </a:p>
          <a:p>
            <a:pPr marL="285750" indent="-285750">
              <a:lnSpc>
                <a:spcPct val="150000"/>
              </a:lnSpc>
              <a:buClr>
                <a:schemeClr val="tx1"/>
              </a:buClr>
              <a:buFont typeface="Wingdings" panose="05000000000000000000" pitchFamily="2" charset="2"/>
              <a:buChar char=""/>
            </a:pPr>
            <a:r>
              <a:rPr lang="zh-CN" altLang="en-US" sz="1050" b="1" dirty="0">
                <a:solidFill>
                  <a:srgbClr val="C00000"/>
                </a:solidFill>
                <a:latin typeface="微软雅黑" panose="020B0503020204020204" pitchFamily="34" charset="-122"/>
                <a:ea typeface="微软雅黑" panose="020B0503020204020204" pitchFamily="34" charset="-122"/>
              </a:rPr>
              <a:t>提高频率</a:t>
            </a:r>
            <a:r>
              <a:rPr lang="zh-CN" altLang="en-US" sz="1050" dirty="0">
                <a:latin typeface="微软雅黑" panose="020B0503020204020204" pitchFamily="34" charset="-122"/>
                <a:ea typeface="微软雅黑" panose="020B0503020204020204" pitchFamily="34" charset="-122"/>
              </a:rPr>
              <a:t>提升性能，但提升空间有限，同时高主频会导致芯片出现功耗过大和过热问题</a:t>
            </a:r>
            <a:endParaRPr lang="en-US" altLang="zh-CN" sz="1050" dirty="0">
              <a:latin typeface="微软雅黑" panose="020B0503020204020204" pitchFamily="34" charset="-122"/>
              <a:ea typeface="微软雅黑" panose="020B0503020204020204" pitchFamily="34" charset="-122"/>
            </a:endParaRPr>
          </a:p>
        </p:txBody>
      </p:sp>
      <p:sp>
        <p:nvSpPr>
          <p:cNvPr id="7" name="文本框 5"/>
          <p:cNvSpPr txBox="1"/>
          <p:nvPr/>
        </p:nvSpPr>
        <p:spPr>
          <a:xfrm>
            <a:off x="4572595" y="1160317"/>
            <a:ext cx="4026312" cy="2645571"/>
          </a:xfrm>
          <a:prstGeom prst="rect">
            <a:avLst/>
          </a:prstGeom>
          <a:solidFill>
            <a:schemeClr val="tx2"/>
          </a:solidFill>
          <a:ln w="9525">
            <a:solidFill>
              <a:schemeClr val="tx1"/>
            </a:solidFill>
            <a:prstDash val="dash"/>
          </a:ln>
        </p:spPr>
        <p:txBody>
          <a:bodyPr wrap="square" rtlCol="0">
            <a:noAutofit/>
          </a:bodyPr>
          <a:lstStyle/>
          <a:p>
            <a:pPr>
              <a:lnSpc>
                <a:spcPct val="150000"/>
              </a:lnSpc>
              <a:buClr>
                <a:srgbClr val="C00000"/>
              </a:buClr>
            </a:pPr>
            <a:r>
              <a:rPr lang="en-US" altLang="zh-CN" sz="1050" b="1" dirty="0">
                <a:latin typeface="微软雅黑" panose="020B0503020204020204" pitchFamily="34" charset="-122"/>
                <a:ea typeface="微软雅黑" panose="020B0503020204020204" pitchFamily="34" charset="-122"/>
              </a:rPr>
              <a:t>GPU</a:t>
            </a:r>
            <a:endParaRPr lang="zh-CN" altLang="en-US" sz="1050" b="1" dirty="0">
              <a:latin typeface="微软雅黑" panose="020B0503020204020204" pitchFamily="34" charset="-122"/>
              <a:ea typeface="微软雅黑" panose="020B0503020204020204" pitchFamily="34" charset="-122"/>
            </a:endParaRPr>
          </a:p>
          <a:p>
            <a:pPr marL="257106" indent="-257106">
              <a:lnSpc>
                <a:spcPct val="150000"/>
              </a:lnSpc>
              <a:buClr>
                <a:schemeClr val="tx1"/>
              </a:buClr>
              <a:buFont typeface="Wingdings" panose="05000000000000000000" pitchFamily="2" charset="2"/>
              <a:buChar char="q"/>
            </a:pPr>
            <a:r>
              <a:rPr lang="zh-CN" altLang="en-US" sz="1050" dirty="0">
                <a:latin typeface="微软雅黑" panose="020B0503020204020204" pitchFamily="34" charset="-122"/>
                <a:ea typeface="微软雅黑" panose="020B0503020204020204" pitchFamily="34" charset="-122"/>
              </a:rPr>
              <a:t>异构计算的主力，</a:t>
            </a:r>
            <a:r>
              <a:rPr lang="en-US" altLang="zh-CN" sz="1050" dirty="0">
                <a:latin typeface="微软雅黑" panose="020B0503020204020204" pitchFamily="34" charset="-122"/>
                <a:ea typeface="微软雅黑" panose="020B0503020204020204" pitchFamily="34" charset="-122"/>
              </a:rPr>
              <a:t>AI</a:t>
            </a:r>
            <a:r>
              <a:rPr lang="zh-CN" altLang="en-US" sz="1050" dirty="0">
                <a:latin typeface="微软雅黑" panose="020B0503020204020204" pitchFamily="34" charset="-122"/>
                <a:ea typeface="微软雅黑" panose="020B0503020204020204" pitchFamily="34" charset="-122"/>
              </a:rPr>
              <a:t>计算兴起之源，</a:t>
            </a:r>
            <a:r>
              <a:rPr lang="zh-CN" altLang="en-US" sz="1050" b="1" dirty="0">
                <a:latin typeface="微软雅黑" panose="020B0503020204020204" pitchFamily="34" charset="-122"/>
                <a:ea typeface="微软雅黑" panose="020B0503020204020204" pitchFamily="34" charset="-122"/>
              </a:rPr>
              <a:t>生态成熟</a:t>
            </a:r>
            <a:endParaRPr lang="en-US" altLang="zh-CN" sz="1050" b="1" dirty="0">
              <a:latin typeface="微软雅黑" panose="020B0503020204020204" pitchFamily="34" charset="-122"/>
              <a:ea typeface="微软雅黑" panose="020B0503020204020204" pitchFamily="34" charset="-122"/>
            </a:endParaRPr>
          </a:p>
          <a:p>
            <a:pPr marL="285750" indent="-285750">
              <a:lnSpc>
                <a:spcPct val="150000"/>
              </a:lnSpc>
              <a:buClr>
                <a:schemeClr val="tx1"/>
              </a:buClr>
              <a:buFont typeface="Wingdings" panose="05000000000000000000" pitchFamily="2" charset="2"/>
              <a:buChar char=""/>
            </a:pPr>
            <a:r>
              <a:rPr lang="en-US" altLang="zh-CN" sz="1050" dirty="0" err="1">
                <a:latin typeface="微软雅黑" panose="020B0503020204020204" pitchFamily="34" charset="-122"/>
                <a:ea typeface="微软雅黑" panose="020B0503020204020204" pitchFamily="34" charset="-122"/>
              </a:rPr>
              <a:t>Nvidia</a:t>
            </a:r>
            <a:r>
              <a:rPr lang="zh-CN" altLang="en-US" sz="1050" dirty="0">
                <a:latin typeface="微软雅黑" panose="020B0503020204020204" pitchFamily="34" charset="-122"/>
                <a:ea typeface="微软雅黑" panose="020B0503020204020204" pitchFamily="34" charset="-122"/>
              </a:rPr>
              <a:t>沿用</a:t>
            </a:r>
            <a:r>
              <a:rPr lang="en-US" altLang="zh-CN" sz="1050" dirty="0">
                <a:latin typeface="微软雅黑" panose="020B0503020204020204" pitchFamily="34" charset="-122"/>
                <a:ea typeface="微软雅黑" panose="020B0503020204020204" pitchFamily="34" charset="-122"/>
              </a:rPr>
              <a:t>GPU</a:t>
            </a:r>
            <a:r>
              <a:rPr lang="zh-CN" altLang="en-US" sz="1050" dirty="0">
                <a:latin typeface="微软雅黑" panose="020B0503020204020204" pitchFamily="34" charset="-122"/>
                <a:ea typeface="微软雅黑" panose="020B0503020204020204" pitchFamily="34" charset="-122"/>
              </a:rPr>
              <a:t>架构，对深度学习主要向两个方向发力：</a:t>
            </a:r>
            <a:endParaRPr lang="en-US" altLang="zh-CN" sz="1050" dirty="0">
              <a:latin typeface="微软雅黑" panose="020B0503020204020204" pitchFamily="34" charset="-122"/>
              <a:ea typeface="微软雅黑" panose="020B0503020204020204" pitchFamily="34" charset="-122"/>
            </a:endParaRPr>
          </a:p>
          <a:p>
            <a:pPr marL="285750" indent="-285750">
              <a:lnSpc>
                <a:spcPct val="150000"/>
              </a:lnSpc>
              <a:buClr>
                <a:schemeClr val="tx1"/>
              </a:buClr>
              <a:buFont typeface="Wingdings" panose="05000000000000000000" pitchFamily="2" charset="2"/>
              <a:buChar char="l"/>
            </a:pPr>
            <a:r>
              <a:rPr lang="zh-CN" altLang="en-US" sz="1050" b="1" dirty="0">
                <a:solidFill>
                  <a:srgbClr val="C00000"/>
                </a:solidFill>
                <a:latin typeface="微软雅黑" panose="020B0503020204020204" pitchFamily="34" charset="-122"/>
                <a:ea typeface="微软雅黑" panose="020B0503020204020204" pitchFamily="34" charset="-122"/>
              </a:rPr>
              <a:t>丰富生态</a:t>
            </a:r>
            <a:r>
              <a:rPr lang="zh-CN" altLang="en-US" sz="1050" dirty="0">
                <a:latin typeface="微软雅黑" panose="020B0503020204020204" pitchFamily="34" charset="-122"/>
                <a:ea typeface="微软雅黑" panose="020B0503020204020204" pitchFamily="34" charset="-122"/>
              </a:rPr>
              <a:t>：推出</a:t>
            </a:r>
            <a:r>
              <a:rPr lang="en-US" altLang="zh-CN" sz="1050" dirty="0" err="1">
                <a:latin typeface="微软雅黑" panose="020B0503020204020204" pitchFamily="34" charset="-122"/>
                <a:ea typeface="微软雅黑" panose="020B0503020204020204" pitchFamily="34" charset="-122"/>
              </a:rPr>
              <a:t>cuDNN</a:t>
            </a:r>
            <a:r>
              <a:rPr lang="zh-CN" altLang="en-US" sz="1050" dirty="0">
                <a:latin typeface="微软雅黑" panose="020B0503020204020204" pitchFamily="34" charset="-122"/>
                <a:ea typeface="微软雅黑" panose="020B0503020204020204" pitchFamily="34" charset="-122"/>
              </a:rPr>
              <a:t>针对神经网络的优化库，提升易用性并优化</a:t>
            </a:r>
            <a:r>
              <a:rPr lang="en-US" altLang="zh-CN" sz="1050" dirty="0">
                <a:latin typeface="微软雅黑" panose="020B0503020204020204" pitchFamily="34" charset="-122"/>
                <a:ea typeface="微软雅黑" panose="020B0503020204020204" pitchFamily="34" charset="-122"/>
              </a:rPr>
              <a:t>GPU</a:t>
            </a:r>
            <a:r>
              <a:rPr lang="zh-CN" altLang="en-US" sz="1050" dirty="0">
                <a:latin typeface="微软雅黑" panose="020B0503020204020204" pitchFamily="34" charset="-122"/>
                <a:ea typeface="微软雅黑" panose="020B0503020204020204" pitchFamily="34" charset="-122"/>
              </a:rPr>
              <a:t>底层架构</a:t>
            </a:r>
            <a:endParaRPr lang="en-US" altLang="zh-CN" sz="1050" dirty="0">
              <a:latin typeface="微软雅黑" panose="020B0503020204020204" pitchFamily="34" charset="-122"/>
              <a:ea typeface="微软雅黑" panose="020B0503020204020204" pitchFamily="34" charset="-122"/>
            </a:endParaRPr>
          </a:p>
          <a:p>
            <a:pPr marL="285750" indent="-285750">
              <a:lnSpc>
                <a:spcPct val="150000"/>
              </a:lnSpc>
              <a:buClr>
                <a:schemeClr val="tx1"/>
              </a:buClr>
              <a:buFont typeface="Wingdings" panose="05000000000000000000" pitchFamily="2" charset="2"/>
              <a:buChar char="l"/>
            </a:pPr>
            <a:r>
              <a:rPr lang="zh-CN" altLang="en-US" sz="1050" b="1" dirty="0">
                <a:solidFill>
                  <a:srgbClr val="C00000"/>
                </a:solidFill>
                <a:latin typeface="微软雅黑" panose="020B0503020204020204" pitchFamily="34" charset="-122"/>
                <a:ea typeface="微软雅黑" panose="020B0503020204020204" pitchFamily="34" charset="-122"/>
              </a:rPr>
              <a:t>提升定制性</a:t>
            </a:r>
            <a:r>
              <a:rPr lang="zh-CN" altLang="en-US" sz="1050" dirty="0">
                <a:latin typeface="微软雅黑" panose="020B0503020204020204" pitchFamily="34" charset="-122"/>
                <a:ea typeface="微软雅黑" panose="020B0503020204020204" pitchFamily="34" charset="-122"/>
              </a:rPr>
              <a:t>：增加多数据类型支持（不再坚持</a:t>
            </a:r>
            <a:r>
              <a:rPr lang="en-US" altLang="zh-CN" sz="1050" dirty="0">
                <a:latin typeface="微软雅黑" panose="020B0503020204020204" pitchFamily="34" charset="-122"/>
                <a:ea typeface="微软雅黑" panose="020B0503020204020204" pitchFamily="34" charset="-122"/>
              </a:rPr>
              <a:t>float32</a:t>
            </a:r>
            <a:r>
              <a:rPr lang="zh-CN" altLang="en-US" sz="1050" dirty="0">
                <a:latin typeface="微软雅黑" panose="020B0503020204020204" pitchFamily="34" charset="-122"/>
                <a:ea typeface="微软雅黑" panose="020B0503020204020204" pitchFamily="34" charset="-122"/>
              </a:rPr>
              <a:t>，增加</a:t>
            </a:r>
            <a:r>
              <a:rPr lang="en-US" altLang="zh-CN" sz="1050" dirty="0">
                <a:latin typeface="微软雅黑" panose="020B0503020204020204" pitchFamily="34" charset="-122"/>
                <a:ea typeface="微软雅黑" panose="020B0503020204020204" pitchFamily="34" charset="-122"/>
              </a:rPr>
              <a:t>int8</a:t>
            </a:r>
            <a:r>
              <a:rPr lang="zh-CN" altLang="en-US" sz="1050" dirty="0">
                <a:latin typeface="微软雅黑" panose="020B0503020204020204" pitchFamily="34" charset="-122"/>
                <a:ea typeface="微软雅黑" panose="020B0503020204020204" pitchFamily="34" charset="-122"/>
              </a:rPr>
              <a:t>等）；添加深度学习专用模块（如</a:t>
            </a:r>
            <a:r>
              <a:rPr lang="en-US" altLang="zh-CN" sz="1050" dirty="0">
                <a:latin typeface="微软雅黑" panose="020B0503020204020204" pitchFamily="34" charset="-122"/>
                <a:ea typeface="微软雅黑" panose="020B0503020204020204" pitchFamily="34" charset="-122"/>
              </a:rPr>
              <a:t>V100</a:t>
            </a:r>
            <a:r>
              <a:rPr lang="zh-CN" altLang="en-US" sz="1050" dirty="0">
                <a:latin typeface="微软雅黑" panose="020B0503020204020204" pitchFamily="34" charset="-122"/>
                <a:ea typeface="微软雅黑" panose="020B0503020204020204" pitchFamily="34" charset="-122"/>
              </a:rPr>
              <a:t>的</a:t>
            </a:r>
            <a:r>
              <a:rPr lang="en-US" altLang="zh-CN" sz="1050" dirty="0" err="1">
                <a:latin typeface="微软雅黑" panose="020B0503020204020204" pitchFamily="34" charset="-122"/>
                <a:ea typeface="微软雅黑" panose="020B0503020204020204" pitchFamily="34" charset="-122"/>
              </a:rPr>
              <a:t>TensorCore</a:t>
            </a:r>
            <a:r>
              <a:rPr lang="zh-CN" altLang="en-US" sz="1050" dirty="0">
                <a:latin typeface="微软雅黑" panose="020B0503020204020204" pitchFamily="34" charset="-122"/>
                <a:ea typeface="微软雅黑" panose="020B0503020204020204" pitchFamily="34" charset="-122"/>
              </a:rPr>
              <a:t>）</a:t>
            </a:r>
            <a:endParaRPr lang="en-US" altLang="zh-CN" sz="1050" b="1" dirty="0">
              <a:latin typeface="微软雅黑" panose="020B0503020204020204" pitchFamily="34" charset="-122"/>
              <a:ea typeface="微软雅黑" panose="020B0503020204020204" pitchFamily="34" charset="-122"/>
            </a:endParaRPr>
          </a:p>
          <a:p>
            <a:pPr marL="257106" indent="-257106">
              <a:lnSpc>
                <a:spcPct val="150000"/>
              </a:lnSpc>
              <a:buClr>
                <a:schemeClr val="tx1"/>
              </a:buClr>
              <a:buFont typeface="Wingdings" panose="05000000000000000000" pitchFamily="2" charset="2"/>
              <a:buChar char="q"/>
            </a:pPr>
            <a:r>
              <a:rPr lang="zh-CN" altLang="en-US" sz="1050" dirty="0">
                <a:latin typeface="微软雅黑" panose="020B0503020204020204" pitchFamily="34" charset="-122"/>
                <a:ea typeface="微软雅黑" panose="020B0503020204020204" pitchFamily="34" charset="-122"/>
              </a:rPr>
              <a:t>当前主要问题在于：</a:t>
            </a:r>
            <a:r>
              <a:rPr lang="zh-CN" altLang="en-US" sz="1050" b="1" dirty="0">
                <a:latin typeface="微软雅黑" panose="020B0503020204020204" pitchFamily="34" charset="-122"/>
                <a:ea typeface="微软雅黑" panose="020B0503020204020204" pitchFamily="34" charset="-122"/>
              </a:rPr>
              <a:t>成本高，能耗比低，延迟高</a:t>
            </a:r>
            <a:endParaRPr lang="en-US" altLang="zh-CN" sz="105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45093" y="3794219"/>
            <a:ext cx="4027502" cy="2746519"/>
          </a:xfrm>
          <a:prstGeom prst="rect">
            <a:avLst/>
          </a:prstGeom>
          <a:solidFill>
            <a:schemeClr val="tx2"/>
          </a:solidFill>
          <a:ln w="9525">
            <a:solidFill>
              <a:schemeClr val="tx1"/>
            </a:solidFill>
            <a:prstDash val="dash"/>
          </a:ln>
        </p:spPr>
        <p:txBody>
          <a:bodyPr wrap="square" rtlCol="0">
            <a:noAutofit/>
          </a:bodyPr>
          <a:lstStyle/>
          <a:p>
            <a:pPr>
              <a:lnSpc>
                <a:spcPct val="150000"/>
              </a:lnSpc>
              <a:buClr>
                <a:srgbClr val="C00000"/>
              </a:buClr>
            </a:pPr>
            <a:r>
              <a:rPr lang="en-US" altLang="zh-CN" sz="1050" b="1" dirty="0">
                <a:latin typeface="微软雅黑" panose="020B0503020204020204" pitchFamily="34" charset="-122"/>
                <a:ea typeface="微软雅黑" panose="020B0503020204020204" pitchFamily="34" charset="-122"/>
              </a:rPr>
              <a:t>FPGA</a:t>
            </a:r>
            <a:endParaRPr lang="zh-CN" altLang="en-US" sz="1050" b="1" dirty="0">
              <a:latin typeface="微软雅黑" panose="020B0503020204020204" pitchFamily="34" charset="-122"/>
              <a:ea typeface="微软雅黑" panose="020B0503020204020204" pitchFamily="34" charset="-122"/>
            </a:endParaRPr>
          </a:p>
          <a:p>
            <a:pPr marL="257106" indent="-257106">
              <a:lnSpc>
                <a:spcPct val="150000"/>
              </a:lnSpc>
              <a:buClr>
                <a:schemeClr val="tx1"/>
              </a:buClr>
              <a:buFont typeface="Wingdings" panose="05000000000000000000" pitchFamily="2" charset="2"/>
              <a:buChar char="q"/>
            </a:pPr>
            <a:r>
              <a:rPr lang="zh-CN" altLang="en-US" sz="1050" dirty="0">
                <a:latin typeface="微软雅黑" panose="020B0503020204020204" pitchFamily="34" charset="-122"/>
                <a:ea typeface="微软雅黑" panose="020B0503020204020204" pitchFamily="34" charset="-122"/>
              </a:rPr>
              <a:t>采用</a:t>
            </a:r>
            <a:r>
              <a:rPr lang="en-US" altLang="zh-CN" sz="1050" dirty="0">
                <a:latin typeface="微软雅黑" panose="020B0503020204020204" pitchFamily="34" charset="-122"/>
                <a:ea typeface="微软雅黑" panose="020B0503020204020204" pitchFamily="34" charset="-122"/>
              </a:rPr>
              <a:t>HDL</a:t>
            </a:r>
            <a:r>
              <a:rPr lang="zh-CN" altLang="en-US" sz="1050" dirty="0">
                <a:latin typeface="微软雅黑" panose="020B0503020204020204" pitchFamily="34" charset="-122"/>
                <a:ea typeface="微软雅黑" panose="020B0503020204020204" pitchFamily="34" charset="-122"/>
              </a:rPr>
              <a:t>可编程方式，灵活性高，</a:t>
            </a:r>
            <a:r>
              <a:rPr lang="zh-CN" altLang="en-US" sz="1050" b="1" dirty="0">
                <a:latin typeface="微软雅黑" panose="020B0503020204020204" pitchFamily="34" charset="-122"/>
                <a:ea typeface="微软雅黑" panose="020B0503020204020204" pitchFamily="34" charset="-122"/>
              </a:rPr>
              <a:t>可重构</a:t>
            </a:r>
            <a:r>
              <a:rPr lang="zh-CN" altLang="en-US" sz="1050" dirty="0">
                <a:latin typeface="微软雅黑" panose="020B0503020204020204" pitchFamily="34" charset="-122"/>
                <a:ea typeface="微软雅黑" panose="020B0503020204020204" pitchFamily="34" charset="-122"/>
              </a:rPr>
              <a:t>（烧），</a:t>
            </a:r>
            <a:r>
              <a:rPr lang="zh-CN" altLang="en-US" sz="1050" b="1" dirty="0">
                <a:latin typeface="微软雅黑" panose="020B0503020204020204" pitchFamily="34" charset="-122"/>
                <a:ea typeface="微软雅黑" panose="020B0503020204020204" pitchFamily="34" charset="-122"/>
              </a:rPr>
              <a:t>可深度定制</a:t>
            </a:r>
            <a:endParaRPr lang="en-US" altLang="zh-CN" sz="1050" b="1" dirty="0">
              <a:latin typeface="微软雅黑" panose="020B0503020204020204" pitchFamily="34" charset="-122"/>
              <a:ea typeface="微软雅黑" panose="020B0503020204020204" pitchFamily="34" charset="-122"/>
            </a:endParaRPr>
          </a:p>
          <a:p>
            <a:pPr marL="257106" indent="-257106">
              <a:lnSpc>
                <a:spcPct val="150000"/>
              </a:lnSpc>
              <a:buClr>
                <a:schemeClr val="tx1"/>
              </a:buClr>
              <a:buFont typeface="Wingdings" panose="05000000000000000000" pitchFamily="2" charset="2"/>
              <a:buChar char="q"/>
            </a:pPr>
            <a:r>
              <a:rPr lang="zh-CN" altLang="en-US" sz="1050" dirty="0">
                <a:latin typeface="微软雅黑" panose="020B0503020204020204" pitchFamily="34" charset="-122"/>
                <a:ea typeface="微软雅黑" panose="020B0503020204020204" pitchFamily="34" charset="-122"/>
              </a:rPr>
              <a:t>可通过多片</a:t>
            </a:r>
            <a:r>
              <a:rPr lang="en-US" altLang="zh-CN" sz="1050" dirty="0">
                <a:latin typeface="微软雅黑" panose="020B0503020204020204" pitchFamily="34" charset="-122"/>
                <a:ea typeface="微软雅黑" panose="020B0503020204020204" pitchFamily="34" charset="-122"/>
              </a:rPr>
              <a:t>FPGA</a:t>
            </a:r>
            <a:r>
              <a:rPr lang="zh-CN" altLang="en-US" sz="1050" dirty="0">
                <a:latin typeface="微软雅黑" panose="020B0503020204020204" pitchFamily="34" charset="-122"/>
                <a:ea typeface="微软雅黑" panose="020B0503020204020204" pitchFamily="34" charset="-122"/>
              </a:rPr>
              <a:t>联合将</a:t>
            </a:r>
            <a:r>
              <a:rPr lang="en-US" altLang="zh-CN" sz="1050" dirty="0">
                <a:latin typeface="微软雅黑" panose="020B0503020204020204" pitchFamily="34" charset="-122"/>
                <a:ea typeface="微软雅黑" panose="020B0503020204020204" pitchFamily="34" charset="-122"/>
              </a:rPr>
              <a:t>DNN</a:t>
            </a:r>
            <a:r>
              <a:rPr lang="zh-CN" altLang="en-US" sz="1050" dirty="0">
                <a:latin typeface="微软雅黑" panose="020B0503020204020204" pitchFamily="34" charset="-122"/>
                <a:ea typeface="微软雅黑" panose="020B0503020204020204" pitchFamily="34" charset="-122"/>
              </a:rPr>
              <a:t>模型加载到片上进行低延迟计算，</a:t>
            </a:r>
            <a:r>
              <a:rPr lang="zh-CN" altLang="en-US" sz="1050" b="1" dirty="0">
                <a:latin typeface="微软雅黑" panose="020B0503020204020204" pitchFamily="34" charset="-122"/>
                <a:ea typeface="微软雅黑" panose="020B0503020204020204" pitchFamily="34" charset="-122"/>
              </a:rPr>
              <a:t>计算性能优于</a:t>
            </a:r>
            <a:r>
              <a:rPr lang="en-US" altLang="zh-CN" sz="1050" b="1" dirty="0">
                <a:latin typeface="微软雅黑" panose="020B0503020204020204" pitchFamily="34" charset="-122"/>
                <a:ea typeface="微软雅黑" panose="020B0503020204020204" pitchFamily="34" charset="-122"/>
              </a:rPr>
              <a:t>GPU</a:t>
            </a:r>
            <a:r>
              <a:rPr lang="zh-CN" altLang="en-US" sz="1050" dirty="0">
                <a:latin typeface="微软雅黑" panose="020B0503020204020204" pitchFamily="34" charset="-122"/>
                <a:ea typeface="微软雅黑" panose="020B0503020204020204" pitchFamily="34" charset="-122"/>
              </a:rPr>
              <a:t>，但由于需考虑不断擦写，性能达不到最优（冗余晶体管和连线，相同功能逻辑电路占芯片面积更大）</a:t>
            </a:r>
            <a:endParaRPr lang="en-US" altLang="zh-CN" sz="1050" dirty="0">
              <a:latin typeface="微软雅黑" panose="020B0503020204020204" pitchFamily="34" charset="-122"/>
              <a:ea typeface="微软雅黑" panose="020B0503020204020204" pitchFamily="34" charset="-122"/>
            </a:endParaRPr>
          </a:p>
          <a:p>
            <a:pPr marL="257106" indent="-257106">
              <a:lnSpc>
                <a:spcPct val="150000"/>
              </a:lnSpc>
              <a:buClr>
                <a:schemeClr val="tx1"/>
              </a:buClr>
              <a:buFont typeface="Wingdings" panose="05000000000000000000" pitchFamily="2" charset="2"/>
              <a:buChar char="q"/>
            </a:pPr>
            <a:r>
              <a:rPr lang="zh-CN" altLang="en-US" sz="1050" dirty="0">
                <a:latin typeface="微软雅黑" panose="020B0503020204020204" pitchFamily="34" charset="-122"/>
                <a:ea typeface="微软雅黑" panose="020B0503020204020204" pitchFamily="34" charset="-122"/>
              </a:rPr>
              <a:t>由于可重构，</a:t>
            </a:r>
            <a:r>
              <a:rPr lang="zh-CN" altLang="en-US" sz="1050" b="1" dirty="0">
                <a:latin typeface="微软雅黑" panose="020B0503020204020204" pitchFamily="34" charset="-122"/>
                <a:ea typeface="微软雅黑" panose="020B0503020204020204" pitchFamily="34" charset="-122"/>
              </a:rPr>
              <a:t>供货风险和研发风险较低</a:t>
            </a:r>
            <a:r>
              <a:rPr lang="zh-CN" altLang="en-US" sz="1050" dirty="0">
                <a:latin typeface="微软雅黑" panose="020B0503020204020204" pitchFamily="34" charset="-122"/>
                <a:ea typeface="微软雅黑" panose="020B0503020204020204" pitchFamily="34" charset="-122"/>
              </a:rPr>
              <a:t>，成本取决于购买数量，相对自由</a:t>
            </a:r>
            <a:endParaRPr lang="en-US" altLang="zh-CN" sz="1050" dirty="0">
              <a:latin typeface="微软雅黑" panose="020B0503020204020204" pitchFamily="34" charset="-122"/>
              <a:ea typeface="微软雅黑" panose="020B0503020204020204" pitchFamily="34" charset="-122"/>
            </a:endParaRPr>
          </a:p>
          <a:p>
            <a:pPr marL="257106" indent="-257106">
              <a:lnSpc>
                <a:spcPct val="150000"/>
              </a:lnSpc>
              <a:buClr>
                <a:schemeClr val="tx1"/>
              </a:buClr>
              <a:buFont typeface="Wingdings" panose="05000000000000000000" pitchFamily="2" charset="2"/>
              <a:buChar char="q"/>
            </a:pPr>
            <a:r>
              <a:rPr lang="zh-CN" altLang="en-US" sz="1050" dirty="0">
                <a:latin typeface="微软雅黑" panose="020B0503020204020204" pitchFamily="34" charset="-122"/>
                <a:ea typeface="微软雅黑" panose="020B0503020204020204" pitchFamily="34" charset="-122"/>
              </a:rPr>
              <a:t>设计、流片过程解耦，</a:t>
            </a:r>
            <a:r>
              <a:rPr lang="zh-CN" altLang="en-US" sz="1050" b="1" dirty="0">
                <a:latin typeface="微软雅黑" panose="020B0503020204020204" pitchFamily="34" charset="-122"/>
                <a:ea typeface="微软雅黑" panose="020B0503020204020204" pitchFamily="34" charset="-122"/>
              </a:rPr>
              <a:t>开发周期较长</a:t>
            </a:r>
            <a:r>
              <a:rPr lang="zh-CN" altLang="en-US" sz="1050" dirty="0">
                <a:latin typeface="微软雅黑" panose="020B0503020204020204" pitchFamily="34" charset="-122"/>
                <a:ea typeface="微软雅黑" panose="020B0503020204020204" pitchFamily="34" charset="-122"/>
              </a:rPr>
              <a:t>（通常半年），</a:t>
            </a:r>
            <a:r>
              <a:rPr lang="zh-CN" altLang="en-US" sz="1050" b="1" dirty="0">
                <a:latin typeface="微软雅黑" panose="020B0503020204020204" pitchFamily="34" charset="-122"/>
                <a:ea typeface="微软雅黑" panose="020B0503020204020204" pitchFamily="34" charset="-122"/>
              </a:rPr>
              <a:t>门槛高</a:t>
            </a:r>
            <a:endParaRPr lang="en-US" altLang="zh-CN" sz="105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4572595" y="3806682"/>
            <a:ext cx="4026312" cy="2746518"/>
          </a:xfrm>
          <a:prstGeom prst="rect">
            <a:avLst/>
          </a:prstGeom>
          <a:solidFill>
            <a:schemeClr val="tx2"/>
          </a:solidFill>
          <a:ln w="9525">
            <a:solidFill>
              <a:schemeClr val="tx1"/>
            </a:solidFill>
            <a:prstDash val="dash"/>
          </a:ln>
        </p:spPr>
        <p:txBody>
          <a:bodyPr wrap="square" rtlCol="0">
            <a:noAutofit/>
          </a:bodyPr>
          <a:lstStyle/>
          <a:p>
            <a:pPr>
              <a:lnSpc>
                <a:spcPct val="150000"/>
              </a:lnSpc>
              <a:buClr>
                <a:srgbClr val="C00000"/>
              </a:buClr>
            </a:pPr>
            <a:r>
              <a:rPr lang="en-US" altLang="zh-CN" sz="1050" b="1" dirty="0">
                <a:latin typeface="微软雅黑" panose="020B0503020204020204" pitchFamily="34" charset="-122"/>
                <a:ea typeface="微软雅黑" panose="020B0503020204020204" pitchFamily="34" charset="-122"/>
              </a:rPr>
              <a:t>ASIC</a:t>
            </a:r>
            <a:endParaRPr lang="zh-CN" altLang="en-US" sz="1050" b="1" dirty="0">
              <a:latin typeface="微软雅黑" panose="020B0503020204020204" pitchFamily="34" charset="-122"/>
              <a:ea typeface="微软雅黑" panose="020B0503020204020204" pitchFamily="34" charset="-122"/>
            </a:endParaRPr>
          </a:p>
          <a:p>
            <a:pPr marL="257106" indent="-257106">
              <a:lnSpc>
                <a:spcPct val="150000"/>
              </a:lnSpc>
              <a:buClr>
                <a:schemeClr val="tx1"/>
              </a:buClr>
              <a:buFont typeface="Wingdings" panose="05000000000000000000" pitchFamily="2" charset="2"/>
              <a:buChar char="q"/>
            </a:pPr>
            <a:r>
              <a:rPr lang="zh-CN" altLang="en-US" sz="1050" dirty="0">
                <a:latin typeface="微软雅黑" panose="020B0503020204020204" pitchFamily="34" charset="-122"/>
                <a:ea typeface="微软雅黑" panose="020B0503020204020204" pitchFamily="34" charset="-122"/>
              </a:rPr>
              <a:t>不考虑带宽、功耗约束，</a:t>
            </a:r>
            <a:r>
              <a:rPr lang="zh-CN" altLang="en-US" sz="1050" b="1" dirty="0">
                <a:latin typeface="微软雅黑" panose="020B0503020204020204" pitchFamily="34" charset="-122"/>
                <a:ea typeface="微软雅黑" panose="020B0503020204020204" pitchFamily="34" charset="-122"/>
              </a:rPr>
              <a:t>可按需定制</a:t>
            </a:r>
            <a:r>
              <a:rPr lang="zh-CN" altLang="en-US" sz="1050" dirty="0">
                <a:latin typeface="微软雅黑" panose="020B0503020204020204" pitchFamily="34" charset="-122"/>
                <a:ea typeface="微软雅黑" panose="020B0503020204020204" pitchFamily="34" charset="-122"/>
              </a:rPr>
              <a:t>运算单元数目和物理空间分布，</a:t>
            </a:r>
            <a:r>
              <a:rPr lang="zh-CN" altLang="en-US" sz="1050" b="1" dirty="0">
                <a:latin typeface="微软雅黑" panose="020B0503020204020204" pitchFamily="34" charset="-122"/>
                <a:ea typeface="微软雅黑" panose="020B0503020204020204" pitchFamily="34" charset="-122"/>
              </a:rPr>
              <a:t>计算性能和能耗效率极高，业务范围窄（需求明确）</a:t>
            </a:r>
            <a:endParaRPr lang="en-US" altLang="zh-CN" sz="1050" b="1" dirty="0">
              <a:latin typeface="微软雅黑" panose="020B0503020204020204" pitchFamily="34" charset="-122"/>
              <a:ea typeface="微软雅黑" panose="020B0503020204020204" pitchFamily="34" charset="-122"/>
            </a:endParaRPr>
          </a:p>
          <a:p>
            <a:pPr marL="257106" indent="-257106">
              <a:lnSpc>
                <a:spcPct val="150000"/>
              </a:lnSpc>
              <a:buClr>
                <a:schemeClr val="tx1"/>
              </a:buClr>
              <a:buFont typeface="Wingdings" panose="05000000000000000000" pitchFamily="2" charset="2"/>
              <a:buChar char="q"/>
            </a:pPr>
            <a:r>
              <a:rPr lang="zh-CN" altLang="en-US" sz="1050" dirty="0">
                <a:latin typeface="微软雅黑" panose="020B0503020204020204" pitchFamily="34" charset="-122"/>
                <a:ea typeface="微软雅黑" panose="020B0503020204020204" pitchFamily="34" charset="-122"/>
              </a:rPr>
              <a:t>成本受应用规模约束，</a:t>
            </a:r>
            <a:r>
              <a:rPr lang="zh-CN" altLang="en-US" sz="1050" b="1" dirty="0">
                <a:latin typeface="微软雅黑" panose="020B0503020204020204" pitchFamily="34" charset="-122"/>
                <a:ea typeface="微软雅黑" panose="020B0503020204020204" pitchFamily="34" charset="-122"/>
              </a:rPr>
              <a:t>制造成本高</a:t>
            </a:r>
            <a:r>
              <a:rPr lang="zh-CN" altLang="en-US" sz="1050" dirty="0">
                <a:latin typeface="微软雅黑" panose="020B0503020204020204" pitchFamily="34" charset="-122"/>
                <a:ea typeface="微软雅黑" panose="020B0503020204020204" pitchFamily="34" charset="-122"/>
              </a:rPr>
              <a:t>（单片成本低，但厂商只接收一定数量规模定制），发生错误只能重头开始，</a:t>
            </a:r>
            <a:r>
              <a:rPr lang="zh-CN" altLang="en-US" sz="1050" b="1" dirty="0">
                <a:latin typeface="微软雅黑" panose="020B0503020204020204" pitchFamily="34" charset="-122"/>
                <a:ea typeface="微软雅黑" panose="020B0503020204020204" pitchFamily="34" charset="-122"/>
              </a:rPr>
              <a:t>风险高</a:t>
            </a:r>
            <a:endParaRPr lang="en-US" altLang="zh-CN" sz="1050" b="1" dirty="0">
              <a:latin typeface="微软雅黑" panose="020B0503020204020204" pitchFamily="34" charset="-122"/>
              <a:ea typeface="微软雅黑" panose="020B0503020204020204" pitchFamily="34" charset="-122"/>
            </a:endParaRPr>
          </a:p>
          <a:p>
            <a:pPr marL="257106" indent="-257106">
              <a:lnSpc>
                <a:spcPct val="150000"/>
              </a:lnSpc>
              <a:buClr>
                <a:schemeClr val="tx1"/>
              </a:buClr>
              <a:buFont typeface="Wingdings" panose="05000000000000000000" pitchFamily="2" charset="2"/>
              <a:buChar char="q"/>
            </a:pPr>
            <a:r>
              <a:rPr lang="zh-CN" altLang="en-US" sz="1050" b="1" dirty="0">
                <a:latin typeface="微软雅黑" panose="020B0503020204020204" pitchFamily="34" charset="-122"/>
                <a:ea typeface="微软雅黑" panose="020B0503020204020204" pitchFamily="34" charset="-122"/>
              </a:rPr>
              <a:t>开发周期长</a:t>
            </a:r>
            <a:r>
              <a:rPr lang="zh-CN" altLang="en-US"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18-24</a:t>
            </a:r>
            <a:r>
              <a:rPr lang="zh-CN" altLang="en-US" sz="1050" dirty="0">
                <a:latin typeface="微软雅黑" panose="020B0503020204020204" pitchFamily="34" charset="-122"/>
                <a:ea typeface="微软雅黑" panose="020B0503020204020204" pitchFamily="34" charset="-122"/>
              </a:rPr>
              <a:t>月（</a:t>
            </a:r>
            <a:r>
              <a:rPr lang="en-US" altLang="zh-CN" sz="1050" dirty="0">
                <a:latin typeface="微软雅黑" panose="020B0503020204020204" pitchFamily="34" charset="-122"/>
                <a:ea typeface="微软雅黑" panose="020B0503020204020204" pitchFamily="34" charset="-122"/>
              </a:rPr>
              <a:t>TPU</a:t>
            </a:r>
            <a:r>
              <a:rPr lang="zh-CN" altLang="en-US" sz="1050" dirty="0">
                <a:latin typeface="微软雅黑" panose="020B0503020204020204" pitchFamily="34" charset="-122"/>
                <a:ea typeface="微软雅黑" panose="020B0503020204020204" pitchFamily="34" charset="-122"/>
              </a:rPr>
              <a:t>团队</a:t>
            </a:r>
            <a:r>
              <a:rPr lang="en-US" altLang="zh-CN" sz="1050" dirty="0">
                <a:latin typeface="微软雅黑" panose="020B0503020204020204" pitchFamily="34" charset="-122"/>
                <a:ea typeface="微软雅黑" panose="020B0503020204020204" pitchFamily="34" charset="-122"/>
              </a:rPr>
              <a:t>15</a:t>
            </a:r>
            <a:r>
              <a:rPr lang="zh-CN" altLang="en-US" sz="1050" dirty="0">
                <a:latin typeface="微软雅黑" panose="020B0503020204020204" pitchFamily="34" charset="-122"/>
                <a:ea typeface="微软雅黑" panose="020B0503020204020204" pitchFamily="34" charset="-122"/>
              </a:rPr>
              <a:t>月），立项到上线时间长</a:t>
            </a:r>
            <a:endParaRPr lang="en-US" altLang="zh-CN" sz="1050" dirty="0">
              <a:latin typeface="微软雅黑" panose="020B0503020204020204" pitchFamily="34" charset="-122"/>
              <a:ea typeface="微软雅黑" panose="020B0503020204020204" pitchFamily="34" charset="-122"/>
            </a:endParaRPr>
          </a:p>
          <a:p>
            <a:pPr marL="257106" indent="-257106">
              <a:lnSpc>
                <a:spcPct val="150000"/>
              </a:lnSpc>
              <a:buClr>
                <a:schemeClr val="tx1"/>
              </a:buClr>
              <a:buFont typeface="Wingdings" panose="05000000000000000000" pitchFamily="2" charset="2"/>
              <a:buChar char="q"/>
            </a:pPr>
            <a:r>
              <a:rPr lang="zh-CN" altLang="en-US" sz="1050" b="1" dirty="0">
                <a:solidFill>
                  <a:srgbClr val="C00000"/>
                </a:solidFill>
                <a:latin typeface="微软雅黑" panose="020B0503020204020204" pitchFamily="34" charset="-122"/>
                <a:ea typeface="微软雅黑" panose="020B0503020204020204" pitchFamily="34" charset="-122"/>
              </a:rPr>
              <a:t>完整的产业链下，价值不在于本身，而是领域扩张走向上下游必经之路</a:t>
            </a:r>
            <a:endParaRPr lang="en-US" altLang="zh-CN" sz="105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505366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NVIDIA Volta</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268760"/>
            <a:ext cx="3888432" cy="5145692"/>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2096" y="4814905"/>
            <a:ext cx="3240366" cy="1543053"/>
          </a:xfrm>
          <a:prstGeom prst="rect">
            <a:avLst/>
          </a:prstGeom>
        </p:spPr>
      </p:pic>
      <p:pic>
        <p:nvPicPr>
          <p:cNvPr id="1026" name="Picture 2"/>
          <p:cNvPicPr>
            <a:picLocks noChangeAspect="1" noChangeArrowheads="1"/>
          </p:cNvPicPr>
          <p:nvPr/>
        </p:nvPicPr>
        <p:blipFill>
          <a:blip r:embed="rId4"/>
          <a:srcRect/>
          <a:stretch>
            <a:fillRect/>
          </a:stretch>
        </p:blipFill>
        <p:spPr bwMode="auto">
          <a:xfrm>
            <a:off x="4929190" y="1214422"/>
            <a:ext cx="3143272" cy="3503133"/>
          </a:xfrm>
          <a:prstGeom prst="rect">
            <a:avLst/>
          </a:prstGeom>
          <a:noFill/>
          <a:ln w="9525">
            <a:noFill/>
            <a:miter lim="800000"/>
            <a:headEnd/>
            <a:tailEnd/>
          </a:ln>
          <a:effectLst/>
        </p:spPr>
      </p:pic>
    </p:spTree>
    <p:extLst>
      <p:ext uri="{BB962C8B-B14F-4D97-AF65-F5344CB8AC3E}">
        <p14:creationId xmlns:p14="http://schemas.microsoft.com/office/powerpoint/2010/main" val="26051449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
            <a:extLst>
              <a:ext uri="{FF2B5EF4-FFF2-40B4-BE49-F238E27FC236}">
                <a16:creationId xmlns:a16="http://schemas.microsoft.com/office/drawing/2014/main" id="{C6ADB1D9-336D-594D-9418-4BC486843D21}"/>
              </a:ext>
            </a:extLst>
          </p:cNvPr>
          <p:cNvSpPr>
            <a:spLocks noGrp="1"/>
          </p:cNvSpPr>
          <p:nvPr>
            <p:ph type="subTitle" idx="1"/>
          </p:nvPr>
        </p:nvSpPr>
        <p:spPr>
          <a:xfrm>
            <a:off x="545093" y="214240"/>
            <a:ext cx="7787313" cy="483787"/>
          </a:xfrm>
        </p:spPr>
        <p:txBody>
          <a:bodyPr>
            <a:normAutofit/>
          </a:bodyPr>
          <a:lstStyle/>
          <a:p>
            <a:r>
              <a:rPr lang="zh-CN" altLang="en-US" b="1" dirty="0">
                <a:solidFill>
                  <a:srgbClr val="990000"/>
                </a:solidFill>
              </a:rPr>
              <a:t>人工智能基础概览</a:t>
            </a:r>
            <a:endParaRPr lang="en-US" b="1" dirty="0">
              <a:solidFill>
                <a:srgbClr val="990000"/>
              </a:solidFill>
            </a:endParaRPr>
          </a:p>
        </p:txBody>
      </p:sp>
      <p:sp>
        <p:nvSpPr>
          <p:cNvPr id="2" name="文本框 1"/>
          <p:cNvSpPr txBox="1"/>
          <p:nvPr/>
        </p:nvSpPr>
        <p:spPr>
          <a:xfrm>
            <a:off x="322930" y="806825"/>
            <a:ext cx="4786824" cy="2467342"/>
          </a:xfrm>
          <a:prstGeom prst="rect">
            <a:avLst/>
          </a:prstGeom>
          <a:noFill/>
        </p:spPr>
        <p:txBody>
          <a:bodyPr wrap="square" rtlCol="0">
            <a:spAutoFit/>
          </a:bodyPr>
          <a:lstStyle/>
          <a:p>
            <a:pPr>
              <a:lnSpc>
                <a:spcPts val="3440"/>
              </a:lnSpc>
            </a:pPr>
            <a:r>
              <a:rPr lang="zh-CN" altLang="en-US" b="1" dirty="0">
                <a:latin typeface="Microsoft YaHei" panose="020B0503020204020204" pitchFamily="34" charset="-122"/>
                <a:ea typeface="Microsoft YaHei" panose="020B0503020204020204" pitchFamily="34" charset="-122"/>
                <a:cs typeface="+mn-ea"/>
                <a:sym typeface="Microsoft YaHei" panose="020B0503020204020204" pitchFamily="34" charset="-122"/>
              </a:rPr>
              <a:t>人工智能（</a:t>
            </a:r>
            <a:r>
              <a:rPr lang="en-US" altLang="zh-CN" b="1" dirty="0">
                <a:latin typeface="Microsoft YaHei" panose="020B0503020204020204" pitchFamily="34" charset="-122"/>
                <a:ea typeface="Microsoft YaHei" panose="020B0503020204020204" pitchFamily="34" charset="-122"/>
                <a:cs typeface="+mn-ea"/>
                <a:sym typeface="Microsoft YaHei" panose="020B0503020204020204" pitchFamily="34" charset="-122"/>
              </a:rPr>
              <a:t>Artificial Intelligence</a:t>
            </a:r>
            <a:r>
              <a:rPr lang="zh-CN" altLang="en-US" b="1" dirty="0">
                <a:latin typeface="Microsoft YaHei" panose="020B0503020204020204" pitchFamily="34" charset="-122"/>
                <a:ea typeface="Microsoft YaHei" panose="020B0503020204020204" pitchFamily="34" charset="-122"/>
                <a:cs typeface="+mn-ea"/>
                <a:sym typeface="Microsoft YaHei" panose="020B0503020204020204" pitchFamily="34" charset="-122"/>
              </a:rPr>
              <a:t>）：</a:t>
            </a:r>
            <a:endParaRPr lang="en-US" altLang="zh-CN" b="1"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a:p>
            <a:pPr>
              <a:lnSpc>
                <a:spcPct val="150000"/>
              </a:lnSpc>
            </a:pPr>
            <a:r>
              <a:rPr lang="zh-CN" altLang="en-US" sz="1400" dirty="0">
                <a:latin typeface="Microsoft YaHei" panose="020B0503020204020204" pitchFamily="34" charset="-122"/>
                <a:ea typeface="Microsoft YaHei" panose="020B0503020204020204" pitchFamily="34" charset="-122"/>
                <a:cs typeface="+mn-ea"/>
                <a:sym typeface="Microsoft YaHei" panose="020B0503020204020204" pitchFamily="34" charset="-122"/>
              </a:rPr>
              <a:t>研究、开发用于模拟、延伸和扩展人的智能的理论、方法、技术及应用系统的一门新的技术科学。</a:t>
            </a:r>
            <a:r>
              <a:rPr lang="en-US" altLang="zh-CN" sz="1400" dirty="0">
                <a:latin typeface="Microsoft YaHei" panose="020B0503020204020204" pitchFamily="34" charset="-122"/>
                <a:ea typeface="Microsoft YaHei" panose="020B0503020204020204" pitchFamily="34" charset="-122"/>
                <a:cs typeface="+mn-ea"/>
                <a:sym typeface="Microsoft YaHei" panose="020B0503020204020204" pitchFamily="34" charset="-122"/>
              </a:rPr>
              <a:t>1956</a:t>
            </a:r>
            <a:r>
              <a:rPr lang="zh-CN" altLang="en-US" sz="1400" dirty="0">
                <a:latin typeface="Microsoft YaHei" panose="020B0503020204020204" pitchFamily="34" charset="-122"/>
                <a:ea typeface="Microsoft YaHei" panose="020B0503020204020204" pitchFamily="34" charset="-122"/>
                <a:cs typeface="+mn-ea"/>
                <a:sym typeface="Microsoft YaHei" panose="020B0503020204020204" pitchFamily="34" charset="-122"/>
              </a:rPr>
              <a:t>年由约翰</a:t>
            </a:r>
            <a:r>
              <a:rPr lang="en-US" altLang="zh-CN" sz="1400" dirty="0">
                <a:latin typeface="Microsoft YaHei" panose="020B0503020204020204" pitchFamily="34" charset="-122"/>
                <a:ea typeface="Microsoft YaHei" panose="020B0503020204020204" pitchFamily="34" charset="-122"/>
                <a:cs typeface="+mn-ea"/>
                <a:sym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cs typeface="+mn-ea"/>
                <a:sym typeface="Microsoft YaHei" panose="020B0503020204020204" pitchFamily="34" charset="-122"/>
              </a:rPr>
              <a:t>麦卡锡首次提出，当时的定义为“制造智能机器的科学与工程”。人工智能的目的就是让机器能够像人一样思考，让机器拥有智能。时至今日，人工智能的内涵已经大大扩展，是一门交叉学科。</a:t>
            </a:r>
            <a:endParaRPr lang="en-US" altLang="zh-CN" sz="1400"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pic>
        <p:nvPicPr>
          <p:cNvPr id="3" name="图片 2"/>
          <p:cNvPicPr>
            <a:picLocks noChangeAspect="1"/>
          </p:cNvPicPr>
          <p:nvPr/>
        </p:nvPicPr>
        <p:blipFill>
          <a:blip r:embed="rId2"/>
          <a:stretch>
            <a:fillRect/>
          </a:stretch>
        </p:blipFill>
        <p:spPr>
          <a:xfrm>
            <a:off x="322930" y="2847969"/>
            <a:ext cx="4605919" cy="3495675"/>
          </a:xfrm>
          <a:prstGeom prst="rect">
            <a:avLst/>
          </a:prstGeom>
        </p:spPr>
      </p:pic>
      <p:grpSp>
        <p:nvGrpSpPr>
          <p:cNvPr id="4" name="组合 3"/>
          <p:cNvGrpSpPr/>
          <p:nvPr/>
        </p:nvGrpSpPr>
        <p:grpSpPr>
          <a:xfrm>
            <a:off x="5241939" y="842433"/>
            <a:ext cx="3803277" cy="5564300"/>
            <a:chOff x="6577116" y="842433"/>
            <a:chExt cx="5073017" cy="5564300"/>
          </a:xfrm>
        </p:grpSpPr>
        <p:pic>
          <p:nvPicPr>
            <p:cNvPr id="23" name="Picture 24" descr="C:\Users\dh\Desktop\新建文件夹\3.png"/>
            <p:cNvPicPr>
              <a:picLocks noChangeAspect="1" noChangeArrowheads="1"/>
            </p:cNvPicPr>
            <p:nvPr/>
          </p:nvPicPr>
          <p:blipFill>
            <a:blip r:embed="rId3" cstate="print"/>
            <a:srcRect/>
            <a:stretch>
              <a:fillRect/>
            </a:stretch>
          </p:blipFill>
          <p:spPr bwMode="auto">
            <a:xfrm>
              <a:off x="6671733" y="842433"/>
              <a:ext cx="1550731" cy="5564300"/>
            </a:xfrm>
            <a:prstGeom prst="rect">
              <a:avLst/>
            </a:prstGeom>
            <a:noFill/>
            <a:ln w="9525">
              <a:noFill/>
              <a:miter lim="800000"/>
              <a:headEnd/>
              <a:tailEnd/>
            </a:ln>
          </p:spPr>
        </p:pic>
        <p:grpSp>
          <p:nvGrpSpPr>
            <p:cNvPr id="5" name="组合 23"/>
            <p:cNvGrpSpPr/>
            <p:nvPr/>
          </p:nvGrpSpPr>
          <p:grpSpPr>
            <a:xfrm>
              <a:off x="6577116" y="4492874"/>
              <a:ext cx="5073017" cy="1764000"/>
              <a:chOff x="6880798" y="4348233"/>
              <a:chExt cx="5073017" cy="1764000"/>
            </a:xfrm>
          </p:grpSpPr>
          <p:pic>
            <p:nvPicPr>
              <p:cNvPr id="25" name="Picture 25" descr="F:\2012项目\美化图标\项目\2\小丹\修改项目\14\分点（灰).png"/>
              <p:cNvPicPr>
                <a:picLocks noChangeArrowheads="1"/>
              </p:cNvPicPr>
              <p:nvPr/>
            </p:nvPicPr>
            <p:blipFill>
              <a:blip r:embed="rId4" cstate="print"/>
              <a:srcRect/>
              <a:stretch>
                <a:fillRect/>
              </a:stretch>
            </p:blipFill>
            <p:spPr bwMode="auto">
              <a:xfrm>
                <a:off x="8344284" y="5139198"/>
                <a:ext cx="720000" cy="180000"/>
              </a:xfrm>
              <a:prstGeom prst="rect">
                <a:avLst/>
              </a:prstGeom>
              <a:noFill/>
              <a:ln w="9525">
                <a:noFill/>
                <a:miter lim="800000"/>
                <a:headEnd/>
                <a:tailEnd/>
              </a:ln>
            </p:spPr>
          </p:pic>
          <p:sp>
            <p:nvSpPr>
              <p:cNvPr id="26" name="Rectangle 3"/>
              <p:cNvSpPr>
                <a:spLocks noChangeArrowheads="1"/>
              </p:cNvSpPr>
              <p:nvPr/>
            </p:nvSpPr>
            <p:spPr bwMode="auto">
              <a:xfrm>
                <a:off x="8629414" y="4348233"/>
                <a:ext cx="3324401" cy="1764000"/>
              </a:xfrm>
              <a:prstGeom prst="rect">
                <a:avLst/>
              </a:prstGeom>
              <a:solidFill>
                <a:srgbClr val="70B711"/>
              </a:solidFill>
              <a:ln w="9525">
                <a:noFill/>
                <a:miter lim="800000"/>
                <a:headEnd/>
                <a:tailEnd/>
              </a:ln>
            </p:spPr>
            <p:txBody>
              <a:bodyPr wrap="square">
                <a:noAutofit/>
              </a:bodyPr>
              <a:lstStyle/>
              <a:p>
                <a:pPr algn="ctr">
                  <a:lnSpc>
                    <a:spcPct val="150000"/>
                  </a:lnSpc>
                </a:pPr>
                <a:r>
                  <a:rPr lang="zh-CN" altLang="en-US" sz="1200" b="1" dirty="0">
                    <a:solidFill>
                      <a:srgbClr val="C00000"/>
                    </a:solidFill>
                    <a:latin typeface="微软雅黑" panose="020B0503020204020204" pitchFamily="34" charset="-122"/>
                    <a:ea typeface="微软雅黑" panose="020B0503020204020204" pitchFamily="34" charset="-122"/>
                  </a:rPr>
                  <a:t>符号主义</a:t>
                </a:r>
                <a:r>
                  <a:rPr lang="en-US" altLang="zh-CN" sz="1200" b="1" dirty="0">
                    <a:solidFill>
                      <a:srgbClr val="C00000"/>
                    </a:solidFill>
                    <a:latin typeface="微软雅黑" panose="020B0503020204020204" pitchFamily="34" charset="-122"/>
                    <a:ea typeface="微软雅黑" panose="020B0503020204020204" pitchFamily="34" charset="-122"/>
                  </a:rPr>
                  <a:t>+</a:t>
                </a:r>
                <a:r>
                  <a:rPr lang="zh-CN" altLang="en-US" sz="1200" b="1" dirty="0">
                    <a:solidFill>
                      <a:srgbClr val="C00000"/>
                    </a:solidFill>
                    <a:latin typeface="微软雅黑" panose="020B0503020204020204" pitchFamily="34" charset="-122"/>
                    <a:ea typeface="微软雅黑" panose="020B0503020204020204" pitchFamily="34" charset="-122"/>
                  </a:rPr>
                  <a:t>逻辑方法</a:t>
                </a:r>
                <a:endParaRPr lang="en-US" altLang="zh-CN" sz="1200" b="1" dirty="0">
                  <a:solidFill>
                    <a:srgbClr val="C00000"/>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Ø"/>
                </a:pPr>
                <a:r>
                  <a:rPr lang="zh-CN" altLang="en-US" sz="1050" dirty="0">
                    <a:latin typeface="微软雅黑" panose="020B0503020204020204" pitchFamily="34" charset="-122"/>
                    <a:ea typeface="微软雅黑" panose="020B0503020204020204" pitchFamily="34" charset="-122"/>
                  </a:rPr>
                  <a:t>基于</a:t>
                </a:r>
                <a:r>
                  <a:rPr lang="zh-CN" altLang="en-US" sz="1050" dirty="0">
                    <a:solidFill>
                      <a:srgbClr val="C00000"/>
                    </a:solidFill>
                    <a:latin typeface="微软雅黑" panose="020B0503020204020204" pitchFamily="34" charset="-122"/>
                    <a:ea typeface="微软雅黑" panose="020B0503020204020204" pitchFamily="34" charset="-122"/>
                  </a:rPr>
                  <a:t>决策论的逻辑主义推理</a:t>
                </a:r>
                <a:r>
                  <a:rPr lang="zh-CN" altLang="en-US" sz="1050" dirty="0">
                    <a:latin typeface="微软雅黑" panose="020B0503020204020204" pitchFamily="34" charset="-122"/>
                    <a:ea typeface="微软雅黑" panose="020B0503020204020204" pitchFamily="34" charset="-122"/>
                  </a:rPr>
                  <a:t>方法；</a:t>
                </a:r>
                <a:endParaRPr lang="en-US" altLang="zh-CN" sz="1050" dirty="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Ø"/>
                </a:pPr>
                <a:r>
                  <a:rPr lang="zh-CN" altLang="en-US" sz="1050" dirty="0">
                    <a:latin typeface="微软雅黑" panose="020B0503020204020204" pitchFamily="34" charset="-122"/>
                    <a:ea typeface="微软雅黑" panose="020B0503020204020204" pitchFamily="34" charset="-122"/>
                  </a:rPr>
                  <a:t>用机器证明的办法去推理知识，如通过</a:t>
                </a:r>
                <a:r>
                  <a:rPr lang="zh-CN" altLang="en-US" sz="1050" dirty="0">
                    <a:solidFill>
                      <a:srgbClr val="C00000"/>
                    </a:solidFill>
                    <a:latin typeface="微软雅黑" panose="020B0503020204020204" pitchFamily="34" charset="-122"/>
                    <a:ea typeface="微软雅黑" panose="020B0503020204020204" pitchFamily="34" charset="-122"/>
                  </a:rPr>
                  <a:t>逻辑程序语言证明数学定理</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Ø"/>
                </a:pPr>
                <a:r>
                  <a:rPr lang="zh-CN" altLang="en-US" sz="1050" dirty="0">
                    <a:latin typeface="微软雅黑" panose="020B0503020204020204" pitchFamily="34" charset="-122"/>
                    <a:ea typeface="微软雅黑" panose="020B0503020204020204" pitchFamily="34" charset="-122"/>
                  </a:rPr>
                  <a:t>统计方法中，</a:t>
                </a:r>
                <a:r>
                  <a:rPr lang="zh-CN" altLang="en-US" sz="1050" dirty="0">
                    <a:solidFill>
                      <a:srgbClr val="C00000"/>
                    </a:solidFill>
                    <a:latin typeface="微软雅黑" panose="020B0503020204020204" pitchFamily="34" charset="-122"/>
                    <a:ea typeface="微软雅黑" panose="020B0503020204020204" pitchFamily="34" charset="-122"/>
                  </a:rPr>
                  <a:t>引入符号主义进行语义处理</a:t>
                </a:r>
                <a:r>
                  <a:rPr lang="zh-CN" altLang="en-US" sz="1050" dirty="0">
                    <a:latin typeface="微软雅黑" panose="020B0503020204020204" pitchFamily="34" charset="-122"/>
                    <a:ea typeface="微软雅黑" panose="020B0503020204020204" pitchFamily="34" charset="-122"/>
                  </a:rPr>
                  <a:t>，实现人机交互。</a:t>
                </a:r>
                <a:endParaRPr lang="en-US" altLang="zh-CN" sz="1050" dirty="0">
                  <a:latin typeface="微软雅黑" panose="020B0503020204020204" pitchFamily="34" charset="-122"/>
                  <a:ea typeface="微软雅黑" panose="020B0503020204020204" pitchFamily="34" charset="-122"/>
                </a:endParaRPr>
              </a:p>
            </p:txBody>
          </p:sp>
          <p:pic>
            <p:nvPicPr>
              <p:cNvPr id="27" name="Picture 13" descr="F:\2012项目\美化图标\项目\3\小丹\修改项目\14\绿块.png"/>
              <p:cNvPicPr preferRelativeResize="0">
                <a:picLocks noChangeArrowheads="1"/>
              </p:cNvPicPr>
              <p:nvPr/>
            </p:nvPicPr>
            <p:blipFill>
              <a:blip r:embed="rId5" cstate="print"/>
              <a:srcRect/>
              <a:stretch>
                <a:fillRect/>
              </a:stretch>
            </p:blipFill>
            <p:spPr bwMode="auto">
              <a:xfrm>
                <a:off x="7062661" y="4667410"/>
                <a:ext cx="1281623" cy="1080000"/>
              </a:xfrm>
              <a:prstGeom prst="rect">
                <a:avLst/>
              </a:prstGeom>
              <a:noFill/>
              <a:ln w="9525">
                <a:noFill/>
                <a:miter lim="800000"/>
                <a:headEnd/>
                <a:tailEnd/>
              </a:ln>
            </p:spPr>
          </p:pic>
          <p:sp>
            <p:nvSpPr>
              <p:cNvPr id="28" name="矩形 21"/>
              <p:cNvSpPr>
                <a:spLocks noChangeArrowheads="1"/>
              </p:cNvSpPr>
              <p:nvPr/>
            </p:nvSpPr>
            <p:spPr bwMode="auto">
              <a:xfrm>
                <a:off x="6880798" y="5052851"/>
                <a:ext cx="1645348" cy="461665"/>
              </a:xfrm>
              <a:prstGeom prst="rect">
                <a:avLst/>
              </a:prstGeom>
              <a:noFill/>
              <a:ln w="9525">
                <a:noFill/>
                <a:miter lim="800000"/>
                <a:headEnd/>
                <a:tailEnd/>
              </a:ln>
            </p:spPr>
            <p:txBody>
              <a:bodyPr wrap="square">
                <a:spAutoFit/>
              </a:bodyPr>
              <a:lstStyle/>
              <a:p>
                <a:pPr algn="ctr"/>
                <a:r>
                  <a:rPr lang="en-US" altLang="zh-CN" sz="1200" b="1" dirty="0">
                    <a:latin typeface="微软雅黑" panose="020B0503020204020204" pitchFamily="34" charset="-122"/>
                    <a:ea typeface="微软雅黑" panose="020B0503020204020204" pitchFamily="34" charset="-122"/>
                  </a:rPr>
                  <a:t>1956-1976</a:t>
                </a:r>
              </a:p>
              <a:p>
                <a:pPr algn="ctr"/>
                <a:r>
                  <a:rPr lang="zh-CN" altLang="en-US" sz="1200" dirty="0">
                    <a:latin typeface="微软雅黑" panose="020B0503020204020204" pitchFamily="34" charset="-122"/>
                    <a:ea typeface="微软雅黑" panose="020B0503020204020204" pitchFamily="34" charset="-122"/>
                  </a:rPr>
                  <a:t>第一次浪潮</a:t>
                </a:r>
              </a:p>
            </p:txBody>
          </p:sp>
        </p:grpSp>
        <p:grpSp>
          <p:nvGrpSpPr>
            <p:cNvPr id="6" name="组合 28"/>
            <p:cNvGrpSpPr/>
            <p:nvPr/>
          </p:nvGrpSpPr>
          <p:grpSpPr>
            <a:xfrm>
              <a:off x="6602514" y="2650902"/>
              <a:ext cx="5047619" cy="1728439"/>
              <a:chOff x="6906196" y="3040298"/>
              <a:chExt cx="5047619" cy="1728439"/>
            </a:xfrm>
          </p:grpSpPr>
          <p:pic>
            <p:nvPicPr>
              <p:cNvPr id="30" name="Picture 14" descr="F:\2012项目\美化图标\项目\3\小丹\修改项目\14\青块.png"/>
              <p:cNvPicPr preferRelativeResize="0">
                <a:picLocks noChangeArrowheads="1"/>
              </p:cNvPicPr>
              <p:nvPr/>
            </p:nvPicPr>
            <p:blipFill>
              <a:blip r:embed="rId6" cstate="print"/>
              <a:srcRect/>
              <a:stretch>
                <a:fillRect/>
              </a:stretch>
            </p:blipFill>
            <p:spPr bwMode="auto">
              <a:xfrm>
                <a:off x="7088060" y="3350200"/>
                <a:ext cx="1282737" cy="1080000"/>
              </a:xfrm>
              <a:prstGeom prst="rect">
                <a:avLst/>
              </a:prstGeom>
              <a:noFill/>
              <a:ln w="9525">
                <a:noFill/>
                <a:miter lim="800000"/>
                <a:headEnd/>
                <a:tailEnd/>
              </a:ln>
            </p:spPr>
          </p:pic>
          <p:pic>
            <p:nvPicPr>
              <p:cNvPr id="31" name="Picture 25" descr="F:\2012项目\美化图标\项目\2\小丹\修改项目\14\分点（灰).png"/>
              <p:cNvPicPr>
                <a:picLocks noChangeArrowheads="1"/>
              </p:cNvPicPr>
              <p:nvPr/>
            </p:nvPicPr>
            <p:blipFill>
              <a:blip r:embed="rId4" cstate="print"/>
              <a:srcRect/>
              <a:stretch>
                <a:fillRect/>
              </a:stretch>
            </p:blipFill>
            <p:spPr bwMode="auto">
              <a:xfrm>
                <a:off x="8369684" y="3816928"/>
                <a:ext cx="720000" cy="180000"/>
              </a:xfrm>
              <a:prstGeom prst="rect">
                <a:avLst/>
              </a:prstGeom>
              <a:noFill/>
              <a:ln w="9525">
                <a:noFill/>
                <a:miter lim="800000"/>
                <a:headEnd/>
                <a:tailEnd/>
              </a:ln>
            </p:spPr>
          </p:pic>
          <p:sp>
            <p:nvSpPr>
              <p:cNvPr id="32" name="矩形 21"/>
              <p:cNvSpPr>
                <a:spLocks noChangeArrowheads="1"/>
              </p:cNvSpPr>
              <p:nvPr/>
            </p:nvSpPr>
            <p:spPr bwMode="auto">
              <a:xfrm>
                <a:off x="6906196" y="3735641"/>
                <a:ext cx="1645348" cy="461665"/>
              </a:xfrm>
              <a:prstGeom prst="rect">
                <a:avLst/>
              </a:prstGeom>
              <a:noFill/>
              <a:ln w="9525">
                <a:noFill/>
                <a:miter lim="800000"/>
                <a:headEnd/>
                <a:tailEnd/>
              </a:ln>
            </p:spPr>
            <p:txBody>
              <a:bodyPr wrap="square">
                <a:spAutoFit/>
              </a:bodyPr>
              <a:lstStyle/>
              <a:p>
                <a:pPr algn="ctr"/>
                <a:r>
                  <a:rPr lang="en-US" altLang="zh-CN" sz="1200" b="1" dirty="0">
                    <a:latin typeface="微软雅黑" panose="020B0503020204020204" pitchFamily="34" charset="-122"/>
                    <a:ea typeface="微软雅黑" panose="020B0503020204020204" pitchFamily="34" charset="-122"/>
                  </a:rPr>
                  <a:t>1976-2006</a:t>
                </a:r>
              </a:p>
              <a:p>
                <a:pPr algn="ctr"/>
                <a:r>
                  <a:rPr lang="zh-CN" altLang="en-US" sz="1200" dirty="0">
                    <a:latin typeface="微软雅黑" panose="020B0503020204020204" pitchFamily="34" charset="-122"/>
                    <a:ea typeface="微软雅黑" panose="020B0503020204020204" pitchFamily="34" charset="-122"/>
                  </a:rPr>
                  <a:t>第二次浪潮</a:t>
                </a:r>
              </a:p>
            </p:txBody>
          </p:sp>
          <p:sp>
            <p:nvSpPr>
              <p:cNvPr id="33" name="Rectangle 3"/>
              <p:cNvSpPr>
                <a:spLocks noChangeArrowheads="1"/>
              </p:cNvSpPr>
              <p:nvPr/>
            </p:nvSpPr>
            <p:spPr bwMode="auto">
              <a:xfrm>
                <a:off x="8629414" y="3040298"/>
                <a:ext cx="3324401" cy="1728439"/>
              </a:xfrm>
              <a:prstGeom prst="rect">
                <a:avLst/>
              </a:prstGeom>
              <a:solidFill>
                <a:srgbClr val="14C6AE"/>
              </a:solidFill>
              <a:ln w="9525">
                <a:noFill/>
                <a:miter lim="800000"/>
                <a:headEnd/>
                <a:tailEnd/>
              </a:ln>
            </p:spPr>
            <p:txBody>
              <a:bodyPr wrap="square">
                <a:noAutofit/>
              </a:bodyPr>
              <a:lstStyle/>
              <a:p>
                <a:pPr algn="ctr">
                  <a:lnSpc>
                    <a:spcPct val="150000"/>
                  </a:lnSpc>
                </a:pPr>
                <a:r>
                  <a:rPr lang="zh-CN" altLang="en-US" sz="1200" b="1" dirty="0">
                    <a:solidFill>
                      <a:srgbClr val="C00000"/>
                    </a:solidFill>
                    <a:latin typeface="微软雅黑" panose="020B0503020204020204" pitchFamily="34" charset="-122"/>
                    <a:ea typeface="微软雅黑" panose="020B0503020204020204" pitchFamily="34" charset="-122"/>
                  </a:rPr>
                  <a:t>知识工程</a:t>
                </a:r>
                <a:r>
                  <a:rPr lang="en-US" altLang="zh-CN" sz="1200" b="1" dirty="0">
                    <a:solidFill>
                      <a:srgbClr val="C00000"/>
                    </a:solidFill>
                    <a:latin typeface="微软雅黑" panose="020B0503020204020204" pitchFamily="34" charset="-122"/>
                    <a:ea typeface="微软雅黑" panose="020B0503020204020204" pitchFamily="34" charset="-122"/>
                  </a:rPr>
                  <a:t>+</a:t>
                </a:r>
                <a:r>
                  <a:rPr lang="zh-CN" altLang="en-US" sz="1200" b="1" dirty="0">
                    <a:solidFill>
                      <a:srgbClr val="C00000"/>
                    </a:solidFill>
                    <a:latin typeface="微软雅黑" panose="020B0503020204020204" pitchFamily="34" charset="-122"/>
                    <a:ea typeface="微软雅黑" panose="020B0503020204020204" pitchFamily="34" charset="-122"/>
                  </a:rPr>
                  <a:t>机器学习</a:t>
                </a:r>
                <a:endParaRPr lang="en-US" altLang="zh-CN" sz="1200" b="1" dirty="0">
                  <a:solidFill>
                    <a:srgbClr val="C00000"/>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Ø"/>
                </a:pPr>
                <a:r>
                  <a:rPr lang="zh-CN" altLang="en-US" sz="1050" dirty="0">
                    <a:latin typeface="微软雅黑" panose="020B0503020204020204" pitchFamily="34" charset="-122"/>
                    <a:ea typeface="微软雅黑" panose="020B0503020204020204" pitchFamily="34" charset="-122"/>
                  </a:rPr>
                  <a:t>知识工程体现为各种</a:t>
                </a:r>
                <a:r>
                  <a:rPr lang="zh-CN" altLang="en-US" sz="1050" dirty="0">
                    <a:solidFill>
                      <a:srgbClr val="C00000"/>
                    </a:solidFill>
                    <a:latin typeface="微软雅黑" panose="020B0503020204020204" pitchFamily="34" charset="-122"/>
                    <a:ea typeface="微软雅黑" panose="020B0503020204020204" pitchFamily="34" charset="-122"/>
                  </a:rPr>
                  <a:t>专家系统</a:t>
                </a:r>
                <a:r>
                  <a:rPr lang="zh-CN" altLang="en-US" sz="1050" dirty="0">
                    <a:latin typeface="微软雅黑" panose="020B0503020204020204" pitchFamily="34" charset="-122"/>
                    <a:ea typeface="微软雅黑" panose="020B0503020204020204" pitchFamily="34" charset="-122"/>
                  </a:rPr>
                  <a:t>，比如医学、工程学，知识的总结与获取较难，部分专家不愿意分享经验；</a:t>
                </a:r>
                <a:endParaRPr lang="en-US" altLang="zh-CN" sz="1050" dirty="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Ø"/>
                </a:pPr>
                <a:r>
                  <a:rPr lang="zh-CN" altLang="en-US" sz="1050" dirty="0">
                    <a:latin typeface="微软雅黑" panose="020B0503020204020204" pitchFamily="34" charset="-122"/>
                    <a:ea typeface="微软雅黑" panose="020B0503020204020204" pitchFamily="34" charset="-122"/>
                  </a:rPr>
                  <a:t>将各种</a:t>
                </a:r>
                <a:r>
                  <a:rPr lang="zh-CN" altLang="en-US" sz="1050" dirty="0">
                    <a:solidFill>
                      <a:srgbClr val="C00000"/>
                    </a:solidFill>
                    <a:latin typeface="微软雅黑" panose="020B0503020204020204" pitchFamily="34" charset="-122"/>
                    <a:ea typeface="微软雅黑" panose="020B0503020204020204" pitchFamily="34" charset="-122"/>
                  </a:rPr>
                  <a:t>机器学习算法引入人工智能</a:t>
                </a:r>
                <a:r>
                  <a:rPr lang="zh-CN" altLang="en-US" sz="1050" dirty="0">
                    <a:latin typeface="微软雅黑" panose="020B0503020204020204" pitchFamily="34" charset="-122"/>
                    <a:ea typeface="微软雅黑" panose="020B0503020204020204" pitchFamily="34" charset="-122"/>
                  </a:rPr>
                  <a:t>，让机器</a:t>
                </a:r>
                <a:r>
                  <a:rPr lang="zh-CN" altLang="en-US" sz="1050" dirty="0">
                    <a:solidFill>
                      <a:srgbClr val="C00000"/>
                    </a:solidFill>
                    <a:latin typeface="微软雅黑" panose="020B0503020204020204" pitchFamily="34" charset="-122"/>
                    <a:ea typeface="微软雅黑" panose="020B0503020204020204" pitchFamily="34" charset="-122"/>
                  </a:rPr>
                  <a:t>从数据中自动学习</a:t>
                </a:r>
                <a:r>
                  <a:rPr lang="zh-CN" altLang="en-US" sz="1050" dirty="0">
                    <a:latin typeface="微软雅黑" panose="020B0503020204020204" pitchFamily="34" charset="-122"/>
                    <a:ea typeface="微软雅黑" panose="020B0503020204020204" pitchFamily="34" charset="-122"/>
                  </a:rPr>
                  <a:t>，获得知识。</a:t>
                </a:r>
                <a:endParaRPr lang="en-US" altLang="zh-CN" sz="1050" dirty="0">
                  <a:latin typeface="微软雅黑" panose="020B0503020204020204" pitchFamily="34" charset="-122"/>
                  <a:ea typeface="微软雅黑" panose="020B0503020204020204" pitchFamily="34" charset="-122"/>
                </a:endParaRPr>
              </a:p>
            </p:txBody>
          </p:sp>
        </p:grpSp>
        <p:grpSp>
          <p:nvGrpSpPr>
            <p:cNvPr id="7" name="组合 33"/>
            <p:cNvGrpSpPr/>
            <p:nvPr/>
          </p:nvGrpSpPr>
          <p:grpSpPr>
            <a:xfrm>
              <a:off x="6602514" y="999996"/>
              <a:ext cx="5047619" cy="1512000"/>
              <a:chOff x="6906196" y="1815475"/>
              <a:chExt cx="5047619" cy="1512000"/>
            </a:xfrm>
          </p:grpSpPr>
          <p:pic>
            <p:nvPicPr>
              <p:cNvPr id="35" name="Picture 25" descr="F:\2012项目\美化图标\项目\2\小丹\修改项目\14\分点（灰).png"/>
              <p:cNvPicPr>
                <a:picLocks noChangeArrowheads="1"/>
              </p:cNvPicPr>
              <p:nvPr/>
            </p:nvPicPr>
            <p:blipFill>
              <a:blip r:embed="rId4" cstate="print"/>
              <a:srcRect/>
              <a:stretch>
                <a:fillRect/>
              </a:stretch>
            </p:blipFill>
            <p:spPr bwMode="auto">
              <a:xfrm>
                <a:off x="8369682" y="2498479"/>
                <a:ext cx="720000" cy="180000"/>
              </a:xfrm>
              <a:prstGeom prst="rect">
                <a:avLst/>
              </a:prstGeom>
              <a:noFill/>
              <a:ln w="9525">
                <a:noFill/>
                <a:miter lim="800000"/>
                <a:headEnd/>
                <a:tailEnd/>
              </a:ln>
            </p:spPr>
          </p:pic>
          <p:pic>
            <p:nvPicPr>
              <p:cNvPr id="36" name="Picture 12" descr="F:\2012项目\美化图标\项目\3\小丹\修改项目\14\蓝块.png"/>
              <p:cNvPicPr preferRelativeResize="0">
                <a:picLocks noChangeArrowheads="1"/>
              </p:cNvPicPr>
              <p:nvPr/>
            </p:nvPicPr>
            <p:blipFill>
              <a:blip r:embed="rId7" cstate="print"/>
              <a:srcRect/>
              <a:stretch>
                <a:fillRect/>
              </a:stretch>
            </p:blipFill>
            <p:spPr bwMode="auto">
              <a:xfrm>
                <a:off x="7088059" y="2003371"/>
                <a:ext cx="1281623" cy="1080000"/>
              </a:xfrm>
              <a:prstGeom prst="rect">
                <a:avLst/>
              </a:prstGeom>
              <a:noFill/>
              <a:ln w="9525">
                <a:noFill/>
                <a:miter lim="800000"/>
                <a:headEnd/>
                <a:tailEnd/>
              </a:ln>
            </p:spPr>
          </p:pic>
          <p:sp>
            <p:nvSpPr>
              <p:cNvPr id="37" name="矩形 36"/>
              <p:cNvSpPr>
                <a:spLocks noChangeArrowheads="1"/>
              </p:cNvSpPr>
              <p:nvPr/>
            </p:nvSpPr>
            <p:spPr bwMode="auto">
              <a:xfrm>
                <a:off x="6906196" y="2388812"/>
                <a:ext cx="1645348" cy="461665"/>
              </a:xfrm>
              <a:prstGeom prst="rect">
                <a:avLst/>
              </a:prstGeom>
              <a:noFill/>
              <a:ln w="9525">
                <a:noFill/>
                <a:miter lim="800000"/>
                <a:headEnd/>
                <a:tailEnd/>
              </a:ln>
            </p:spPr>
            <p:txBody>
              <a:bodyPr wrap="square">
                <a:spAutoFit/>
              </a:bodyPr>
              <a:lstStyle/>
              <a:p>
                <a:pPr algn="ctr"/>
                <a:r>
                  <a:rPr lang="en-US" altLang="zh-CN" sz="1200" b="1" dirty="0">
                    <a:latin typeface="微软雅黑" panose="020B0503020204020204" pitchFamily="34" charset="-122"/>
                    <a:ea typeface="微软雅黑" panose="020B0503020204020204" pitchFamily="34" charset="-122"/>
                  </a:rPr>
                  <a:t>2006-</a:t>
                </a:r>
                <a:r>
                  <a:rPr lang="zh-CN" altLang="en-US" sz="1200" b="1" dirty="0">
                    <a:latin typeface="微软雅黑" panose="020B0503020204020204" pitchFamily="34" charset="-122"/>
                    <a:ea typeface="微软雅黑" panose="020B0503020204020204" pitchFamily="34" charset="-122"/>
                  </a:rPr>
                  <a:t>至今</a:t>
                </a:r>
                <a:endParaRPr lang="en-US" altLang="zh-CN" sz="1200" b="1"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第三次浪潮</a:t>
                </a:r>
              </a:p>
            </p:txBody>
          </p:sp>
          <p:sp>
            <p:nvSpPr>
              <p:cNvPr id="38" name="Rectangle 3"/>
              <p:cNvSpPr>
                <a:spLocks noChangeArrowheads="1"/>
              </p:cNvSpPr>
              <p:nvPr/>
            </p:nvSpPr>
            <p:spPr bwMode="auto">
              <a:xfrm>
                <a:off x="8629414" y="1815475"/>
                <a:ext cx="3324401" cy="1512000"/>
              </a:xfrm>
              <a:prstGeom prst="rect">
                <a:avLst/>
              </a:prstGeom>
              <a:solidFill>
                <a:srgbClr val="1A94B9"/>
              </a:solidFill>
              <a:ln w="9525">
                <a:noFill/>
                <a:miter lim="800000"/>
                <a:headEnd/>
                <a:tailEnd/>
              </a:ln>
            </p:spPr>
            <p:txBody>
              <a:bodyPr wrap="square">
                <a:noAutofit/>
              </a:bodyPr>
              <a:lstStyle/>
              <a:p>
                <a:pPr algn="ctr">
                  <a:lnSpc>
                    <a:spcPct val="150000"/>
                  </a:lnSpc>
                </a:pPr>
                <a:r>
                  <a:rPr lang="zh-CN" altLang="en-US" sz="1200" b="1" dirty="0">
                    <a:solidFill>
                      <a:srgbClr val="C00000"/>
                    </a:solidFill>
                    <a:latin typeface="微软雅黑" panose="020B0503020204020204" pitchFamily="34" charset="-122"/>
                    <a:ea typeface="微软雅黑" panose="020B0503020204020204" pitchFamily="34" charset="-122"/>
                  </a:rPr>
                  <a:t>深度强化学习</a:t>
                </a:r>
                <a:r>
                  <a:rPr lang="en-US" altLang="zh-CN" sz="1200" b="1" dirty="0">
                    <a:solidFill>
                      <a:srgbClr val="C00000"/>
                    </a:solidFill>
                    <a:latin typeface="微软雅黑" panose="020B0503020204020204" pitchFamily="34" charset="-122"/>
                    <a:ea typeface="微软雅黑" panose="020B0503020204020204" pitchFamily="34" charset="-122"/>
                  </a:rPr>
                  <a:t>+</a:t>
                </a:r>
                <a:r>
                  <a:rPr lang="zh-CN" altLang="en-US" sz="1200" b="1" dirty="0">
                    <a:solidFill>
                      <a:srgbClr val="C00000"/>
                    </a:solidFill>
                    <a:latin typeface="微软雅黑" panose="020B0503020204020204" pitchFamily="34" charset="-122"/>
                    <a:ea typeface="微软雅黑" panose="020B0503020204020204" pitchFamily="34" charset="-122"/>
                  </a:rPr>
                  <a:t>云计算大数据</a:t>
                </a:r>
                <a:endParaRPr lang="en-US" altLang="zh-CN" sz="1200" b="1" dirty="0">
                  <a:solidFill>
                    <a:srgbClr val="C00000"/>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Ø"/>
                </a:pPr>
                <a:r>
                  <a:rPr lang="zh-CN" altLang="en-US" sz="1050" dirty="0">
                    <a:latin typeface="微软雅黑" panose="020B0503020204020204" pitchFamily="34" charset="-122"/>
                    <a:ea typeface="微软雅黑" panose="020B0503020204020204" pitchFamily="34" charset="-122"/>
                  </a:rPr>
                  <a:t>卷积神经网络模型与参数训练技巧的进步；</a:t>
                </a:r>
                <a:endParaRPr lang="en-US" altLang="zh-CN" sz="1050" dirty="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Ø"/>
                </a:pPr>
                <a:r>
                  <a:rPr lang="zh-CN" altLang="en-US" sz="1050" dirty="0">
                    <a:latin typeface="微软雅黑" panose="020B0503020204020204" pitchFamily="34" charset="-122"/>
                    <a:ea typeface="微软雅黑" panose="020B0503020204020204" pitchFamily="34" charset="-122"/>
                  </a:rPr>
                  <a:t>硬件的进步：摩尔定律，可观的计算能力，云计算；</a:t>
                </a:r>
                <a:endParaRPr lang="en-US" altLang="zh-CN" sz="1050" dirty="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Ø"/>
                </a:pPr>
                <a:r>
                  <a:rPr lang="zh-CN" altLang="en-US" sz="1050" dirty="0">
                    <a:latin typeface="微软雅黑" panose="020B0503020204020204" pitchFamily="34" charset="-122"/>
                    <a:ea typeface="微软雅黑" panose="020B0503020204020204" pitchFamily="34" charset="-122"/>
                  </a:rPr>
                  <a:t>互联网</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海量大数据集，深度学习的准确度是随着数据的增长而增加。</a:t>
                </a:r>
                <a:endParaRPr lang="en-US" altLang="zh-CN" sz="1100" dirty="0">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39587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GPU</a:t>
            </a:r>
            <a:r>
              <a:rPr lang="zh-CN" altLang="en-US" dirty="0"/>
              <a:t>做卷积</a:t>
            </a:r>
          </a:p>
        </p:txBody>
      </p:sp>
      <p:pic>
        <p:nvPicPr>
          <p:cNvPr id="2051" name="Picture 3"/>
          <p:cNvPicPr>
            <a:picLocks noGrp="1" noChangeAspect="1" noChangeArrowheads="1"/>
          </p:cNvPicPr>
          <p:nvPr>
            <p:ph idx="1"/>
          </p:nvPr>
        </p:nvPicPr>
        <p:blipFill>
          <a:blip r:embed="rId2"/>
          <a:srcRect/>
          <a:stretch>
            <a:fillRect/>
          </a:stretch>
        </p:blipFill>
        <p:spPr bwMode="auto">
          <a:xfrm>
            <a:off x="214282" y="4786322"/>
            <a:ext cx="6762750" cy="1881188"/>
          </a:xfrm>
          <a:prstGeom prst="rect">
            <a:avLst/>
          </a:prstGeom>
          <a:noFill/>
          <a:ln w="9525">
            <a:noFill/>
            <a:miter lim="800000"/>
            <a:headEnd/>
            <a:tailEnd/>
          </a:ln>
          <a:effectLst/>
        </p:spPr>
      </p:pic>
      <p:pic>
        <p:nvPicPr>
          <p:cNvPr id="5" name="图片 4" descr="naive.png"/>
          <p:cNvPicPr>
            <a:picLocks noChangeAspect="1"/>
          </p:cNvPicPr>
          <p:nvPr/>
        </p:nvPicPr>
        <p:blipFill>
          <a:blip r:embed="rId3"/>
          <a:stretch>
            <a:fillRect/>
          </a:stretch>
        </p:blipFill>
        <p:spPr>
          <a:xfrm>
            <a:off x="4429124" y="1500174"/>
            <a:ext cx="4576875" cy="1714512"/>
          </a:xfrm>
          <a:prstGeom prst="rect">
            <a:avLst/>
          </a:prstGeom>
        </p:spPr>
      </p:pic>
      <p:sp>
        <p:nvSpPr>
          <p:cNvPr id="6" name="TextBox 5"/>
          <p:cNvSpPr txBox="1"/>
          <p:nvPr/>
        </p:nvSpPr>
        <p:spPr>
          <a:xfrm>
            <a:off x="4429124" y="4274114"/>
            <a:ext cx="3071834" cy="369332"/>
          </a:xfrm>
          <a:prstGeom prst="rect">
            <a:avLst/>
          </a:prstGeom>
          <a:noFill/>
        </p:spPr>
        <p:txBody>
          <a:bodyPr wrap="square" rtlCol="0">
            <a:spAutoFit/>
          </a:bodyPr>
          <a:lstStyle/>
          <a:p>
            <a:r>
              <a:rPr lang="en-US" altLang="zh-CN" dirty="0"/>
              <a:t>Img2Col             </a:t>
            </a:r>
            <a:endParaRPr lang="zh-CN" altLang="en-US" dirty="0"/>
          </a:p>
        </p:txBody>
      </p:sp>
      <p:sp>
        <p:nvSpPr>
          <p:cNvPr id="7" name="TextBox 6"/>
          <p:cNvSpPr txBox="1"/>
          <p:nvPr/>
        </p:nvSpPr>
        <p:spPr>
          <a:xfrm>
            <a:off x="5072066" y="3273982"/>
            <a:ext cx="3071834" cy="369332"/>
          </a:xfrm>
          <a:prstGeom prst="rect">
            <a:avLst/>
          </a:prstGeom>
          <a:noFill/>
        </p:spPr>
        <p:txBody>
          <a:bodyPr wrap="square" rtlCol="0">
            <a:spAutoFit/>
          </a:bodyPr>
          <a:lstStyle/>
          <a:p>
            <a:r>
              <a:rPr lang="en-US" altLang="zh-CN" dirty="0"/>
              <a:t>                  GEMM</a:t>
            </a:r>
            <a:endParaRPr lang="zh-CN" altLang="en-US" dirty="0"/>
          </a:p>
        </p:txBody>
      </p:sp>
      <p:pic>
        <p:nvPicPr>
          <p:cNvPr id="4098" name="Picture 2"/>
          <p:cNvPicPr>
            <a:picLocks noChangeAspect="1" noChangeArrowheads="1"/>
          </p:cNvPicPr>
          <p:nvPr/>
        </p:nvPicPr>
        <p:blipFill>
          <a:blip r:embed="rId4"/>
          <a:srcRect/>
          <a:stretch>
            <a:fillRect/>
          </a:stretch>
        </p:blipFill>
        <p:spPr bwMode="auto">
          <a:xfrm>
            <a:off x="714348" y="1071546"/>
            <a:ext cx="3500462" cy="3696459"/>
          </a:xfrm>
          <a:prstGeom prst="rect">
            <a:avLst/>
          </a:prstGeom>
          <a:noFill/>
          <a:ln w="9525">
            <a:noFill/>
            <a:miter lim="800000"/>
            <a:headEnd/>
            <a:tailEnd/>
          </a:ln>
          <a:effec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GPU</a:t>
            </a:r>
            <a:r>
              <a:rPr lang="zh-CN" altLang="en-US" dirty="0"/>
              <a:t>做卷积</a:t>
            </a:r>
          </a:p>
        </p:txBody>
      </p:sp>
      <p:sp>
        <p:nvSpPr>
          <p:cNvPr id="3" name="内容占位符 2"/>
          <p:cNvSpPr>
            <a:spLocks noGrp="1"/>
          </p:cNvSpPr>
          <p:nvPr>
            <p:ph idx="1"/>
          </p:nvPr>
        </p:nvSpPr>
        <p:spPr/>
        <p:txBody>
          <a:bodyPr/>
          <a:lstStyle/>
          <a:p>
            <a:endParaRPr lang="zh-CN" altLang="en-US" dirty="0"/>
          </a:p>
        </p:txBody>
      </p:sp>
      <p:pic>
        <p:nvPicPr>
          <p:cNvPr id="5122" name="Picture 2"/>
          <p:cNvPicPr>
            <a:picLocks noChangeAspect="1" noChangeArrowheads="1"/>
          </p:cNvPicPr>
          <p:nvPr/>
        </p:nvPicPr>
        <p:blipFill>
          <a:blip r:embed="rId2"/>
          <a:srcRect/>
          <a:stretch>
            <a:fillRect/>
          </a:stretch>
        </p:blipFill>
        <p:spPr bwMode="auto">
          <a:xfrm>
            <a:off x="276225" y="1343025"/>
            <a:ext cx="8591550" cy="4171950"/>
          </a:xfrm>
          <a:prstGeom prst="rect">
            <a:avLst/>
          </a:prstGeom>
          <a:noFill/>
          <a:ln w="9525">
            <a:noFill/>
            <a:miter lim="800000"/>
            <a:headEnd/>
            <a:tailEnd/>
          </a:ln>
          <a:effec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Tensor Core</a:t>
            </a:r>
            <a:endParaRPr lang="zh-CN" altLang="en-US" dirty="0"/>
          </a:p>
        </p:txBody>
      </p:sp>
      <p:sp>
        <p:nvSpPr>
          <p:cNvPr id="3" name="内容占位符 2"/>
          <p:cNvSpPr>
            <a:spLocks noGrp="1"/>
          </p:cNvSpPr>
          <p:nvPr>
            <p:ph idx="1"/>
          </p:nvPr>
        </p:nvSpPr>
        <p:spPr/>
        <p:txBody>
          <a:bodyPr/>
          <a:lstStyle/>
          <a:p>
            <a:endParaRPr lang="zh-CN" altLang="en-US"/>
          </a:p>
        </p:txBody>
      </p:sp>
      <p:pic>
        <p:nvPicPr>
          <p:cNvPr id="8194" name="Picture 2"/>
          <p:cNvPicPr>
            <a:picLocks noChangeAspect="1" noChangeArrowheads="1"/>
          </p:cNvPicPr>
          <p:nvPr/>
        </p:nvPicPr>
        <p:blipFill>
          <a:blip r:embed="rId2"/>
          <a:srcRect/>
          <a:stretch>
            <a:fillRect/>
          </a:stretch>
        </p:blipFill>
        <p:spPr bwMode="auto">
          <a:xfrm>
            <a:off x="609600" y="1066800"/>
            <a:ext cx="7810500" cy="1647825"/>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a:stretch>
            <a:fillRect/>
          </a:stretch>
        </p:blipFill>
        <p:spPr bwMode="auto">
          <a:xfrm>
            <a:off x="381000" y="2971800"/>
            <a:ext cx="3143272" cy="3503133"/>
          </a:xfrm>
          <a:prstGeom prst="rect">
            <a:avLst/>
          </a:prstGeom>
          <a:noFill/>
          <a:ln w="9525">
            <a:noFill/>
            <a:miter lim="800000"/>
            <a:headEnd/>
            <a:tailEnd/>
          </a:ln>
          <a:effectLst/>
        </p:spPr>
      </p:pic>
      <p:pic>
        <p:nvPicPr>
          <p:cNvPr id="7" name="Picture 2"/>
          <p:cNvPicPr>
            <a:picLocks noChangeAspect="1" noChangeArrowheads="1"/>
          </p:cNvPicPr>
          <p:nvPr/>
        </p:nvPicPr>
        <p:blipFill>
          <a:blip r:embed="rId4"/>
          <a:srcRect/>
          <a:stretch>
            <a:fillRect/>
          </a:stretch>
        </p:blipFill>
        <p:spPr bwMode="auto">
          <a:xfrm>
            <a:off x="3429000" y="3429000"/>
            <a:ext cx="5548313" cy="2600325"/>
          </a:xfrm>
          <a:prstGeom prst="rect">
            <a:avLst/>
          </a:prstGeom>
          <a:noFill/>
          <a:ln w="9525">
            <a:noFill/>
            <a:miter lim="800000"/>
            <a:headEnd/>
            <a:tailEnd/>
          </a:ln>
          <a:effectLst/>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effectLst>
                  <a:outerShdw blurRad="38100" dist="38100" dir="2700000" algn="tl">
                    <a:srgbClr val="C0C0C0"/>
                  </a:outerShdw>
                </a:effectLst>
                <a:latin typeface="Batang" pitchFamily="18" charset="-127"/>
                <a:ea typeface="Batang" pitchFamily="18" charset="-127"/>
              </a:rPr>
              <a:t>Google TPU </a:t>
            </a:r>
            <a:r>
              <a:rPr lang="zh-CN" altLang="en-US" sz="3600" dirty="0">
                <a:effectLst>
                  <a:outerShdw blurRad="38100" dist="38100" dir="2700000" algn="tl">
                    <a:srgbClr val="C0C0C0"/>
                  </a:outerShdw>
                </a:effectLst>
                <a:latin typeface="Batang" pitchFamily="18" charset="-127"/>
                <a:ea typeface="Batang" pitchFamily="18" charset="-127"/>
              </a:rPr>
              <a:t>（</a:t>
            </a:r>
            <a:r>
              <a:rPr lang="en-US" altLang="zh-CN" sz="3600" dirty="0">
                <a:effectLst>
                  <a:outerShdw blurRad="38100" dist="38100" dir="2700000" algn="tl">
                    <a:srgbClr val="C0C0C0"/>
                  </a:outerShdw>
                </a:effectLst>
                <a:latin typeface="Batang" pitchFamily="18" charset="-127"/>
                <a:ea typeface="Batang" pitchFamily="18" charset="-127"/>
              </a:rPr>
              <a:t>Systolic Array</a:t>
            </a:r>
            <a:r>
              <a:rPr lang="zh-CN" altLang="en-US" sz="3600" dirty="0">
                <a:effectLst>
                  <a:outerShdw blurRad="38100" dist="38100" dir="2700000" algn="tl">
                    <a:srgbClr val="C0C0C0"/>
                  </a:outerShdw>
                </a:effectLst>
                <a:latin typeface="Batang" pitchFamily="18" charset="-127"/>
                <a:ea typeface="Batang" pitchFamily="18" charset="-127"/>
              </a:rPr>
              <a:t>）</a:t>
            </a:r>
            <a:endParaRPr lang="zh-CN" altLang="en-US" sz="3600" dirty="0"/>
          </a:p>
        </p:txBody>
      </p:sp>
      <p:sp>
        <p:nvSpPr>
          <p:cNvPr id="6" name="内容占位符 5"/>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1285852" y="1285860"/>
            <a:ext cx="6623395" cy="5429264"/>
          </a:xfrm>
          <a:prstGeom prst="rect">
            <a:avLst/>
          </a:prstGeom>
          <a:noFill/>
          <a:ln w="9525">
            <a:noFill/>
            <a:miter lim="800000"/>
            <a:headEnd/>
            <a:tailEnd/>
          </a:ln>
          <a:effec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effectLst>
                  <a:outerShdw blurRad="38100" dist="38100" dir="2700000" algn="tl">
                    <a:srgbClr val="C0C0C0"/>
                  </a:outerShdw>
                </a:effectLst>
                <a:latin typeface="Batang" pitchFamily="18" charset="-127"/>
                <a:ea typeface="Batang" pitchFamily="18" charset="-127"/>
              </a:rPr>
              <a:t>Google TPU </a:t>
            </a:r>
            <a:r>
              <a:rPr lang="zh-CN" altLang="en-US" sz="3600" dirty="0">
                <a:effectLst>
                  <a:outerShdw blurRad="38100" dist="38100" dir="2700000" algn="tl">
                    <a:srgbClr val="C0C0C0"/>
                  </a:outerShdw>
                </a:effectLst>
                <a:latin typeface="Batang" pitchFamily="18" charset="-127"/>
                <a:ea typeface="Batang" pitchFamily="18" charset="-127"/>
              </a:rPr>
              <a:t>（</a:t>
            </a:r>
            <a:r>
              <a:rPr lang="en-US" altLang="zh-CN" sz="3600" dirty="0">
                <a:effectLst>
                  <a:outerShdw blurRad="38100" dist="38100" dir="2700000" algn="tl">
                    <a:srgbClr val="C0C0C0"/>
                  </a:outerShdw>
                </a:effectLst>
                <a:latin typeface="Batang" pitchFamily="18" charset="-127"/>
                <a:ea typeface="Batang" pitchFamily="18" charset="-127"/>
              </a:rPr>
              <a:t>Systolic Array</a:t>
            </a:r>
            <a:r>
              <a:rPr lang="zh-CN" altLang="en-US" sz="3600" dirty="0">
                <a:effectLst>
                  <a:outerShdw blurRad="38100" dist="38100" dir="2700000" algn="tl">
                    <a:srgbClr val="C0C0C0"/>
                  </a:outerShdw>
                </a:effectLst>
                <a:latin typeface="Batang" pitchFamily="18" charset="-127"/>
                <a:ea typeface="Batang" pitchFamily="18" charset="-127"/>
              </a:rPr>
              <a:t>）</a:t>
            </a:r>
            <a:endParaRPr lang="zh-CN" altLang="en-US" sz="3600" dirty="0"/>
          </a:p>
        </p:txBody>
      </p:sp>
      <p:sp>
        <p:nvSpPr>
          <p:cNvPr id="6" name="内容占位符 5"/>
          <p:cNvSpPr>
            <a:spLocks noGrp="1"/>
          </p:cNvSpPr>
          <p:nvPr>
            <p:ph idx="1"/>
          </p:nvPr>
        </p:nvSpPr>
        <p:spPr/>
        <p:txBody>
          <a:bodyPr/>
          <a:lstStyle/>
          <a:p>
            <a:endParaRPr lang="zh-CN" altLang="en-US" dirty="0"/>
          </a:p>
        </p:txBody>
      </p:sp>
      <p:pic>
        <p:nvPicPr>
          <p:cNvPr id="2050" name="Picture 2"/>
          <p:cNvPicPr>
            <a:picLocks noChangeAspect="1" noChangeArrowheads="1"/>
          </p:cNvPicPr>
          <p:nvPr/>
        </p:nvPicPr>
        <p:blipFill>
          <a:blip r:embed="rId2"/>
          <a:srcRect/>
          <a:stretch>
            <a:fillRect/>
          </a:stretch>
        </p:blipFill>
        <p:spPr bwMode="auto">
          <a:xfrm>
            <a:off x="1142976" y="1214422"/>
            <a:ext cx="6816744" cy="5552943"/>
          </a:xfrm>
          <a:prstGeom prst="rect">
            <a:avLst/>
          </a:prstGeom>
          <a:noFill/>
          <a:ln w="9525">
            <a:noFill/>
            <a:miter lim="800000"/>
            <a:headEnd/>
            <a:tailEnd/>
          </a:ln>
          <a:effec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effectLst>
                  <a:outerShdw blurRad="38100" dist="38100" dir="2700000" algn="tl">
                    <a:srgbClr val="C0C0C0"/>
                  </a:outerShdw>
                </a:effectLst>
                <a:latin typeface="Batang" pitchFamily="18" charset="-127"/>
                <a:ea typeface="Batang" pitchFamily="18" charset="-127"/>
              </a:rPr>
              <a:t>Google TPU </a:t>
            </a:r>
            <a:r>
              <a:rPr lang="zh-CN" altLang="en-US" sz="3600" dirty="0">
                <a:effectLst>
                  <a:outerShdw blurRad="38100" dist="38100" dir="2700000" algn="tl">
                    <a:srgbClr val="C0C0C0"/>
                  </a:outerShdw>
                </a:effectLst>
                <a:latin typeface="Batang" pitchFamily="18" charset="-127"/>
                <a:ea typeface="Batang" pitchFamily="18" charset="-127"/>
              </a:rPr>
              <a:t>（</a:t>
            </a:r>
            <a:r>
              <a:rPr lang="en-US" altLang="zh-CN" sz="3600" dirty="0">
                <a:effectLst>
                  <a:outerShdw blurRad="38100" dist="38100" dir="2700000" algn="tl">
                    <a:srgbClr val="C0C0C0"/>
                  </a:outerShdw>
                </a:effectLst>
                <a:latin typeface="Batang" pitchFamily="18" charset="-127"/>
                <a:ea typeface="Batang" pitchFamily="18" charset="-127"/>
              </a:rPr>
              <a:t>Systolic Array</a:t>
            </a:r>
            <a:r>
              <a:rPr lang="zh-CN" altLang="en-US" sz="3600" dirty="0">
                <a:effectLst>
                  <a:outerShdw blurRad="38100" dist="38100" dir="2700000" algn="tl">
                    <a:srgbClr val="C0C0C0"/>
                  </a:outerShdw>
                </a:effectLst>
                <a:latin typeface="Batang" pitchFamily="18" charset="-127"/>
                <a:ea typeface="Batang" pitchFamily="18" charset="-127"/>
              </a:rPr>
              <a:t>）</a:t>
            </a:r>
            <a:endParaRPr lang="zh-CN" altLang="en-US" sz="3600" dirty="0"/>
          </a:p>
        </p:txBody>
      </p:sp>
      <p:sp>
        <p:nvSpPr>
          <p:cNvPr id="6" name="内容占位符 5"/>
          <p:cNvSpPr>
            <a:spLocks noGrp="1"/>
          </p:cNvSpPr>
          <p:nvPr>
            <p:ph idx="1"/>
          </p:nvPr>
        </p:nvSpPr>
        <p:spPr/>
        <p:txBody>
          <a:bodyPr/>
          <a:lstStyle/>
          <a:p>
            <a:endParaRPr lang="zh-CN" altLang="en-US" dirty="0"/>
          </a:p>
        </p:txBody>
      </p:sp>
      <p:pic>
        <p:nvPicPr>
          <p:cNvPr id="3074" name="Picture 2"/>
          <p:cNvPicPr>
            <a:picLocks noChangeAspect="1" noChangeArrowheads="1"/>
          </p:cNvPicPr>
          <p:nvPr/>
        </p:nvPicPr>
        <p:blipFill>
          <a:blip r:embed="rId2"/>
          <a:srcRect/>
          <a:stretch>
            <a:fillRect/>
          </a:stretch>
        </p:blipFill>
        <p:spPr bwMode="auto">
          <a:xfrm>
            <a:off x="1000100" y="1292047"/>
            <a:ext cx="7000924" cy="5565953"/>
          </a:xfrm>
          <a:prstGeom prst="rect">
            <a:avLst/>
          </a:prstGeom>
          <a:noFill/>
          <a:ln w="9525">
            <a:noFill/>
            <a:miter lim="800000"/>
            <a:headEnd/>
            <a:tailEnd/>
          </a:ln>
          <a:effec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39825" y="0"/>
            <a:ext cx="7829550" cy="1046163"/>
          </a:xfrm>
        </p:spPr>
        <p:txBody>
          <a:bodyPr/>
          <a:lstStyle/>
          <a:p>
            <a:pPr>
              <a:defRPr/>
            </a:pPr>
            <a:r>
              <a:rPr lang="en-US" altLang="zh-CN" sz="4000" dirty="0">
                <a:effectLst>
                  <a:outerShdw blurRad="38100" dist="38100" dir="2700000" algn="tl">
                    <a:srgbClr val="C0C0C0"/>
                  </a:outerShdw>
                </a:effectLst>
                <a:latin typeface="Batang" pitchFamily="18" charset="-127"/>
                <a:ea typeface="Batang" pitchFamily="18" charset="-127"/>
              </a:rPr>
              <a:t>Google TPU </a:t>
            </a:r>
            <a:r>
              <a:rPr lang="zh-CN" altLang="en-US" sz="4000" dirty="0">
                <a:effectLst>
                  <a:outerShdw blurRad="38100" dist="38100" dir="2700000" algn="tl">
                    <a:srgbClr val="C0C0C0"/>
                  </a:outerShdw>
                </a:effectLst>
                <a:latin typeface="Batang" pitchFamily="18" charset="-127"/>
                <a:ea typeface="Batang" pitchFamily="18" charset="-127"/>
              </a:rPr>
              <a:t>（</a:t>
            </a:r>
            <a:r>
              <a:rPr lang="en-US" altLang="zh-CN" sz="4000" dirty="0">
                <a:effectLst>
                  <a:outerShdw blurRad="38100" dist="38100" dir="2700000" algn="tl">
                    <a:srgbClr val="C0C0C0"/>
                  </a:outerShdw>
                </a:effectLst>
                <a:latin typeface="Batang" pitchFamily="18" charset="-127"/>
                <a:ea typeface="Batang" pitchFamily="18" charset="-127"/>
              </a:rPr>
              <a:t>Systolic Array</a:t>
            </a:r>
            <a:r>
              <a:rPr lang="zh-CN" altLang="en-US" sz="4000" dirty="0">
                <a:effectLst>
                  <a:outerShdw blurRad="38100" dist="38100" dir="2700000" algn="tl">
                    <a:srgbClr val="C0C0C0"/>
                  </a:outerShdw>
                </a:effectLst>
                <a:latin typeface="Batang" pitchFamily="18" charset="-127"/>
                <a:ea typeface="Batang" pitchFamily="18" charset="-127"/>
              </a:rPr>
              <a:t>）</a:t>
            </a:r>
            <a:endParaRPr lang="en-US" altLang="zh-CN" sz="4000" dirty="0">
              <a:solidFill>
                <a:srgbClr val="C00000"/>
              </a:solidFill>
              <a:effectLst>
                <a:outerShdw blurRad="38100" dist="38100" dir="2700000" algn="tl">
                  <a:srgbClr val="C0C0C0"/>
                </a:outerShdw>
              </a:effectLst>
              <a:latin typeface="Batang" pitchFamily="18" charset="-127"/>
              <a:ea typeface="Batang" pitchFamily="18" charset="-127"/>
            </a:endParaRPr>
          </a:p>
        </p:txBody>
      </p:sp>
      <p:sp>
        <p:nvSpPr>
          <p:cNvPr id="10" name="灯片编号占位符 9"/>
          <p:cNvSpPr>
            <a:spLocks noGrp="1"/>
          </p:cNvSpPr>
          <p:nvPr>
            <p:ph type="sldNum" sz="quarter" idx="12"/>
          </p:nvPr>
        </p:nvSpPr>
        <p:spPr/>
        <p:txBody>
          <a:bodyPr/>
          <a:lstStyle/>
          <a:p>
            <a:pPr>
              <a:defRPr/>
            </a:pPr>
            <a:fld id="{8B5590E0-AE50-43A6-B5ED-671D87D4C216}" type="slidenum">
              <a:rPr lang="zh-CN" altLang="en-US" smtClean="0"/>
              <a:pPr>
                <a:defRPr/>
              </a:pPr>
              <a:t>26</a:t>
            </a:fld>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58" y="1214422"/>
            <a:ext cx="4929222" cy="4103814"/>
          </a:xfrm>
          <a:prstGeom prst="rect">
            <a:avLst/>
          </a:prstGeom>
        </p:spPr>
      </p:pic>
      <p:pic>
        <p:nvPicPr>
          <p:cNvPr id="7" name="图片 6" descr="223554j3jgz14pdhpmhq1o.jpg"/>
          <p:cNvPicPr>
            <a:picLocks noChangeAspect="1"/>
          </p:cNvPicPr>
          <p:nvPr/>
        </p:nvPicPr>
        <p:blipFill>
          <a:blip r:embed="rId4"/>
          <a:stretch>
            <a:fillRect/>
          </a:stretch>
        </p:blipFill>
        <p:spPr>
          <a:xfrm>
            <a:off x="5429255" y="1285860"/>
            <a:ext cx="3643944" cy="1857388"/>
          </a:xfrm>
          <a:prstGeom prst="rect">
            <a:avLst/>
          </a:prstGeom>
        </p:spPr>
      </p:pic>
    </p:spTree>
    <p:extLst>
      <p:ext uri="{BB962C8B-B14F-4D97-AF65-F5344CB8AC3E}">
        <p14:creationId xmlns:p14="http://schemas.microsoft.com/office/powerpoint/2010/main" val="34341875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Tesla FSD</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571472" y="1285861"/>
            <a:ext cx="3405855" cy="2571768"/>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4429124" y="1214422"/>
            <a:ext cx="2928958" cy="27360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2643174" y="3857628"/>
            <a:ext cx="3002807" cy="2528884"/>
          </a:xfrm>
          <a:prstGeom prst="rect">
            <a:avLst/>
          </a:prstGeom>
          <a:noFill/>
          <a:ln w="9525">
            <a:noFill/>
            <a:miter lim="800000"/>
            <a:headEnd/>
            <a:tailEnd/>
          </a:ln>
          <a:effectLst/>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Tesla FSD</a:t>
            </a:r>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428596" y="1500174"/>
            <a:ext cx="3529013" cy="47434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357686" y="1085849"/>
            <a:ext cx="4550295" cy="2557465"/>
          </a:xfrm>
          <a:prstGeom prst="rect">
            <a:avLst/>
          </a:prstGeom>
          <a:noFill/>
          <a:ln w="9525">
            <a:noFill/>
            <a:miter lim="800000"/>
            <a:headEnd/>
            <a:tailEnd/>
          </a:ln>
          <a:effectLst/>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a:spLocks/>
          </p:cNvSpPr>
          <p:nvPr/>
        </p:nvSpPr>
        <p:spPr>
          <a:xfrm>
            <a:off x="524185" y="100562"/>
            <a:ext cx="6197840" cy="602033"/>
          </a:xfrm>
          <a:prstGeom prst="rect">
            <a:avLst/>
          </a:prstGeom>
        </p:spPr>
        <p:txBody>
          <a:bodyPr vert="horz" lIns="91410" tIns="45705" rIns="91410" bIns="45705" rtlCol="0" anchor="ctr">
            <a:noAutofit/>
          </a:bodyPr>
          <a:lstStyle/>
          <a:p>
            <a:pPr defTabSz="1219078">
              <a:spcBef>
                <a:spcPct val="0"/>
              </a:spcBef>
              <a:defRPr/>
            </a:pPr>
            <a:r>
              <a:rPr lang="zh-CN" altLang="en-US" sz="3200" b="1" dirty="0">
                <a:solidFill>
                  <a:srgbClr val="990000"/>
                </a:solidFill>
                <a:latin typeface="Microsoft YaHei" panose="020B0503020204020204" pitchFamily="34" charset="-122"/>
                <a:ea typeface="Microsoft YaHei" panose="020B0503020204020204" pitchFamily="34" charset="-122"/>
              </a:rPr>
              <a:t>昇腾（</a:t>
            </a:r>
            <a:r>
              <a:rPr lang="en-US" altLang="zh-CN" sz="3200" b="1" dirty="0">
                <a:solidFill>
                  <a:srgbClr val="990000"/>
                </a:solidFill>
                <a:latin typeface="Microsoft YaHei" panose="020B0503020204020204" pitchFamily="34" charset="-122"/>
                <a:ea typeface="Microsoft YaHei" panose="020B0503020204020204" pitchFamily="34" charset="-122"/>
              </a:rPr>
              <a:t>Ascend</a:t>
            </a:r>
            <a:r>
              <a:rPr lang="zh-CN" altLang="en-US" sz="3200" b="1" dirty="0">
                <a:solidFill>
                  <a:srgbClr val="990000"/>
                </a:solidFill>
                <a:latin typeface="Microsoft YaHei" panose="020B0503020204020204" pitchFamily="34" charset="-122"/>
                <a:ea typeface="Microsoft YaHei" panose="020B0503020204020204" pitchFamily="34" charset="-122"/>
              </a:rPr>
              <a:t>）</a:t>
            </a:r>
            <a:r>
              <a:rPr lang="en-US" altLang="zh-CN" sz="3200" b="1" dirty="0">
                <a:solidFill>
                  <a:srgbClr val="990000"/>
                </a:solidFill>
                <a:latin typeface="Microsoft YaHei" panose="020B0503020204020204" pitchFamily="34" charset="-122"/>
                <a:ea typeface="Microsoft YaHei" panose="020B0503020204020204" pitchFamily="34" charset="-122"/>
              </a:rPr>
              <a:t>AI</a:t>
            </a:r>
            <a:r>
              <a:rPr lang="zh-CN" altLang="en-US" sz="3200" b="1" dirty="0">
                <a:solidFill>
                  <a:srgbClr val="990000"/>
                </a:solidFill>
                <a:latin typeface="Microsoft YaHei" panose="020B0503020204020204" pitchFamily="34" charset="-122"/>
                <a:ea typeface="Microsoft YaHei" panose="020B0503020204020204" pitchFamily="34" charset="-122"/>
              </a:rPr>
              <a:t>处理器</a:t>
            </a:r>
            <a:endParaRPr lang="en-US" altLang="zh-CN" sz="3200" b="1" dirty="0">
              <a:solidFill>
                <a:srgbClr val="990000"/>
              </a:solidFill>
              <a:latin typeface="Microsoft YaHei" panose="020B0503020204020204" pitchFamily="34" charset="-122"/>
              <a:ea typeface="Microsoft YaHei" panose="020B0503020204020204" pitchFamily="34" charset="-122"/>
            </a:endParaRPr>
          </a:p>
        </p:txBody>
      </p:sp>
      <p:grpSp>
        <p:nvGrpSpPr>
          <p:cNvPr id="2" name="组合 2"/>
          <p:cNvGrpSpPr/>
          <p:nvPr/>
        </p:nvGrpSpPr>
        <p:grpSpPr>
          <a:xfrm>
            <a:off x="1497834" y="2740885"/>
            <a:ext cx="3242929" cy="3869158"/>
            <a:chOff x="1761918" y="2740885"/>
            <a:chExt cx="4325594" cy="3869158"/>
          </a:xfrm>
        </p:grpSpPr>
        <p:grpSp>
          <p:nvGrpSpPr>
            <p:cNvPr id="3" name="成组"/>
            <p:cNvGrpSpPr/>
            <p:nvPr/>
          </p:nvGrpSpPr>
          <p:grpSpPr>
            <a:xfrm>
              <a:off x="1873264" y="2740885"/>
              <a:ext cx="1596160" cy="1311004"/>
              <a:chOff x="242839" y="51990"/>
              <a:chExt cx="4509131" cy="3772780"/>
            </a:xfrm>
          </p:grpSpPr>
          <p:grpSp>
            <p:nvGrpSpPr>
              <p:cNvPr id="4" name="成组"/>
              <p:cNvGrpSpPr/>
              <p:nvPr/>
            </p:nvGrpSpPr>
            <p:grpSpPr>
              <a:xfrm>
                <a:off x="242839" y="51990"/>
                <a:ext cx="4509131" cy="3772314"/>
                <a:chOff x="206771" y="51990"/>
                <a:chExt cx="4509129" cy="3772312"/>
              </a:xfrm>
            </p:grpSpPr>
            <p:pic>
              <p:nvPicPr>
                <p:cNvPr id="15" name="图片 21" descr="图片 21"/>
                <p:cNvPicPr>
                  <a:picLocks noChangeAspect="1"/>
                </p:cNvPicPr>
                <p:nvPr/>
              </p:nvPicPr>
              <p:blipFill>
                <a:blip r:embed="rId3" cstate="print"/>
                <a:srcRect l="25744" t="20102" r="29763" b="14024"/>
                <a:stretch>
                  <a:fillRect/>
                </a:stretch>
              </p:blipFill>
              <p:spPr>
                <a:xfrm>
                  <a:off x="217323" y="51990"/>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pic>
              <p:nvPicPr>
                <p:cNvPr id="16" name="图片 21" descr="图片 21"/>
                <p:cNvPicPr>
                  <a:picLocks noChangeAspect="1"/>
                </p:cNvPicPr>
                <p:nvPr/>
              </p:nvPicPr>
              <p:blipFill>
                <a:blip r:embed="rId3" cstate="print"/>
                <a:srcRect l="25744" t="20102" r="29763" b="14024"/>
                <a:stretch>
                  <a:fillRect/>
                </a:stretch>
              </p:blipFill>
              <p:spPr>
                <a:xfrm>
                  <a:off x="206771" y="51990"/>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pic>
              <p:nvPicPr>
                <p:cNvPr id="17" name="图片 21" descr="图片 21"/>
                <p:cNvPicPr>
                  <a:picLocks noChangeAspect="1"/>
                </p:cNvPicPr>
                <p:nvPr/>
              </p:nvPicPr>
              <p:blipFill>
                <a:blip r:embed="rId3" cstate="print"/>
                <a:srcRect l="25744" t="20102" r="29763" b="14024"/>
                <a:stretch>
                  <a:fillRect/>
                </a:stretch>
              </p:blipFill>
              <p:spPr>
                <a:xfrm>
                  <a:off x="206771" y="81772"/>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grpSp>
          <p:grpSp>
            <p:nvGrpSpPr>
              <p:cNvPr id="5" name="成组"/>
              <p:cNvGrpSpPr/>
              <p:nvPr/>
            </p:nvGrpSpPr>
            <p:grpSpPr>
              <a:xfrm>
                <a:off x="251790" y="597930"/>
                <a:ext cx="3198128" cy="3226840"/>
                <a:chOff x="0" y="0"/>
                <a:chExt cx="3198126" cy="3226838"/>
              </a:xfrm>
            </p:grpSpPr>
            <p:sp>
              <p:nvSpPr>
                <p:cNvPr id="11" name="矩形"/>
                <p:cNvSpPr/>
                <p:nvPr/>
              </p:nvSpPr>
              <p:spPr>
                <a:xfrm>
                  <a:off x="0" y="0"/>
                  <a:ext cx="3198127" cy="3226839"/>
                </a:xfrm>
                <a:prstGeom prst="rect">
                  <a:avLst/>
                </a:prstGeom>
                <a:gradFill flip="none" rotWithShape="1">
                  <a:gsLst>
                    <a:gs pos="0">
                      <a:srgbClr val="000000"/>
                    </a:gs>
                    <a:gs pos="100000">
                      <a:srgbClr val="434343"/>
                    </a:gs>
                  </a:gsLst>
                  <a:lin ang="2606235" scaled="0"/>
                </a:gradFill>
                <a:ln w="3175" cap="flat">
                  <a:noFill/>
                  <a:miter lim="400000"/>
                </a:ln>
                <a:effectLst/>
              </p:spPr>
              <p:txBody>
                <a:bodyPr wrap="square" lIns="25405" tIns="25405" rIns="25405" bIns="25405" numCol="1" anchor="ctr">
                  <a:noAutofit/>
                </a:bodyPr>
                <a:lstStyle/>
                <a:p>
                  <a:pPr algn="ctr" defTabSz="412872" fontAlgn="base" hangingPunct="0">
                    <a:spcBef>
                      <a:spcPct val="0"/>
                    </a:spcBef>
                    <a:spcAft>
                      <a:spcPct val="0"/>
                    </a:spcAft>
                    <a:defRPr sz="2200" b="0">
                      <a:latin typeface="+mn-lt"/>
                      <a:ea typeface="+mn-ea"/>
                      <a:cs typeface="+mn-cs"/>
                      <a:sym typeface="Helvetica Neue Medium"/>
                    </a:defRPr>
                  </a:pPr>
                  <a:endParaRPr sz="1485" kern="0">
                    <a:solidFill>
                      <a:srgbClr val="FFFFFF"/>
                    </a:solidFill>
                    <a:latin typeface="Arial" panose="020B0604020202020204" pitchFamily="34" charset="0"/>
                    <a:ea typeface="华文细黑"/>
                    <a:cs typeface="Arial" panose="020B0604020202020204" pitchFamily="34" charset="0"/>
                    <a:sym typeface="Helvetica Neue Medium"/>
                  </a:endParaRPr>
                </a:p>
              </p:txBody>
            </p:sp>
            <p:sp>
              <p:nvSpPr>
                <p:cNvPr id="12" name="矩形"/>
                <p:cNvSpPr/>
                <p:nvPr/>
              </p:nvSpPr>
              <p:spPr>
                <a:xfrm>
                  <a:off x="380790" y="387730"/>
                  <a:ext cx="2441998" cy="2463922"/>
                </a:xfrm>
                <a:prstGeom prst="rect">
                  <a:avLst/>
                </a:prstGeom>
                <a:gradFill flip="none" rotWithShape="1">
                  <a:gsLst>
                    <a:gs pos="40469">
                      <a:srgbClr val="3E3D3E"/>
                    </a:gs>
                    <a:gs pos="76437">
                      <a:srgbClr val="565656"/>
                    </a:gs>
                    <a:gs pos="100000">
                      <a:srgbClr val="6E6E6E"/>
                    </a:gs>
                  </a:gsLst>
                  <a:path path="shape">
                    <a:fillToRect l="-37827" t="129036" r="137827" b="-29036"/>
                  </a:path>
                </a:gradFill>
                <a:ln w="3175" cap="flat">
                  <a:noFill/>
                  <a:miter lim="400000"/>
                </a:ln>
                <a:effectLst/>
              </p:spPr>
              <p:txBody>
                <a:bodyPr wrap="square" lIns="25405" tIns="25405" rIns="25405" bIns="25405" numCol="1" anchor="ctr">
                  <a:noAutofit/>
                </a:bodyPr>
                <a:lstStyle/>
                <a:p>
                  <a:pPr algn="ctr" defTabSz="412872" fontAlgn="base" hangingPunct="0">
                    <a:spcBef>
                      <a:spcPct val="0"/>
                    </a:spcBef>
                    <a:spcAft>
                      <a:spcPct val="0"/>
                    </a:spcAft>
                    <a:defRPr sz="2200" b="0">
                      <a:latin typeface="+mn-lt"/>
                      <a:ea typeface="+mn-ea"/>
                      <a:cs typeface="+mn-cs"/>
                      <a:sym typeface="Helvetica Neue Medium"/>
                    </a:defRPr>
                  </a:pPr>
                  <a:endParaRPr sz="1485" kern="0">
                    <a:solidFill>
                      <a:srgbClr val="FFFFFF"/>
                    </a:solidFill>
                    <a:latin typeface="Arial" panose="020B0604020202020204" pitchFamily="34" charset="0"/>
                    <a:ea typeface="华文细黑"/>
                    <a:cs typeface="Arial" panose="020B0604020202020204" pitchFamily="34" charset="0"/>
                    <a:sym typeface="Helvetica Neue Medium"/>
                  </a:endParaRPr>
                </a:p>
              </p:txBody>
            </p:sp>
            <p:pic>
              <p:nvPicPr>
                <p:cNvPr id="13" name="image12.png" descr="image12.png"/>
                <p:cNvPicPr>
                  <a:picLocks noChangeAspect="1"/>
                </p:cNvPicPr>
                <p:nvPr/>
              </p:nvPicPr>
              <p:blipFill>
                <a:blip r:embed="rId4" cstate="print"/>
                <a:srcRect l="6085" r="6085"/>
                <a:stretch>
                  <a:fillRect/>
                </a:stretch>
              </p:blipFill>
              <p:spPr>
                <a:xfrm>
                  <a:off x="747527" y="881258"/>
                  <a:ext cx="1929322" cy="1464464"/>
                </a:xfrm>
                <a:prstGeom prst="rect">
                  <a:avLst/>
                </a:prstGeom>
                <a:ln w="3175" cap="flat">
                  <a:noFill/>
                  <a:miter lim="400000"/>
                </a:ln>
                <a:effectLst/>
              </p:spPr>
            </p:pic>
          </p:grpSp>
        </p:grpSp>
        <p:sp>
          <p:nvSpPr>
            <p:cNvPr id="18" name="文本框 11"/>
            <p:cNvSpPr txBox="1"/>
            <p:nvPr/>
          </p:nvSpPr>
          <p:spPr>
            <a:xfrm>
              <a:off x="1761918" y="4440218"/>
              <a:ext cx="4325594" cy="2169825"/>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285693" indent="-285693">
                <a:lnSpc>
                  <a:spcPct val="125000"/>
                </a:lnSpc>
                <a:buFont typeface="Wingdings" panose="05000000000000000000" pitchFamily="2" charset="2"/>
                <a:buChar char="l"/>
              </a:pPr>
              <a:r>
                <a:rPr lang="en-US" altLang="zh-CN" sz="1200" dirty="0">
                  <a:solidFill>
                    <a:prstClr val="black"/>
                  </a:solidFill>
                  <a:latin typeface="微软雅黑" panose="020B0503020204020204" pitchFamily="34" charset="-122"/>
                  <a:ea typeface="微软雅黑" panose="020B0503020204020204" pitchFamily="34" charset="-122"/>
                </a:rPr>
                <a:t>Ascend-Mini</a:t>
              </a:r>
            </a:p>
            <a:p>
              <a:pPr marL="285693" indent="-285693">
                <a:lnSpc>
                  <a:spcPct val="125000"/>
                </a:lnSpc>
                <a:buFont typeface="Wingdings" panose="05000000000000000000" pitchFamily="2" charset="2"/>
                <a:buChar char="l"/>
              </a:pPr>
              <a:r>
                <a:rPr lang="zh-CN" altLang="en-US" sz="1200" dirty="0">
                  <a:solidFill>
                    <a:prstClr val="black"/>
                  </a:solidFill>
                  <a:latin typeface="微软雅黑" panose="020B0503020204020204" pitchFamily="34" charset="-122"/>
                  <a:ea typeface="微软雅黑" panose="020B0503020204020204" pitchFamily="34" charset="-122"/>
                </a:rPr>
                <a:t>架构</a:t>
              </a:r>
              <a:r>
                <a:rPr lang="en-US" altLang="zh-CN" sz="1200" dirty="0">
                  <a:solidFill>
                    <a:prstClr val="black"/>
                  </a:solidFill>
                  <a:latin typeface="微软雅黑" panose="020B0503020204020204" pitchFamily="34" charset="-122"/>
                  <a:ea typeface="微软雅黑" panose="020B0503020204020204" pitchFamily="34" charset="-122"/>
                </a:rPr>
                <a:t>: </a:t>
              </a:r>
              <a:r>
                <a:rPr lang="zh-CN" altLang="en-US" sz="1200" dirty="0">
                  <a:solidFill>
                    <a:prstClr val="black"/>
                  </a:solidFill>
                  <a:latin typeface="微软雅黑" panose="020B0503020204020204" pitchFamily="34" charset="-122"/>
                  <a:ea typeface="微软雅黑" panose="020B0503020204020204" pitchFamily="34" charset="-122"/>
                </a:rPr>
                <a:t>达芬奇</a:t>
              </a:r>
              <a:endParaRPr lang="en-US" altLang="zh-CN" sz="1200" dirty="0">
                <a:solidFill>
                  <a:prstClr val="black"/>
                </a:solidFill>
                <a:latin typeface="微软雅黑" panose="020B0503020204020204" pitchFamily="34" charset="-122"/>
                <a:ea typeface="微软雅黑" panose="020B0503020204020204" pitchFamily="34" charset="-122"/>
              </a:endParaRPr>
            </a:p>
            <a:p>
              <a:pPr marL="285693" indent="-285693">
                <a:lnSpc>
                  <a:spcPct val="125000"/>
                </a:lnSpc>
                <a:buFont typeface="Wingdings" panose="05000000000000000000" pitchFamily="2" charset="2"/>
                <a:buChar char="l"/>
              </a:pPr>
              <a:r>
                <a:rPr lang="zh-CN" altLang="en-US" sz="1200" dirty="0">
                  <a:solidFill>
                    <a:srgbClr val="C00000"/>
                  </a:solidFill>
                  <a:latin typeface="微软雅黑" panose="020B0503020204020204" pitchFamily="34" charset="-122"/>
                  <a:ea typeface="微软雅黑" panose="020B0503020204020204" pitchFamily="34" charset="-122"/>
                </a:rPr>
                <a:t>半精度</a:t>
              </a:r>
              <a:r>
                <a:rPr lang="en-US" altLang="zh-CN" sz="1200" dirty="0">
                  <a:solidFill>
                    <a:srgbClr val="C00000"/>
                  </a:solidFill>
                  <a:latin typeface="微软雅黑" panose="020B0503020204020204" pitchFamily="34" charset="-122"/>
                  <a:ea typeface="微软雅黑" panose="020B0503020204020204" pitchFamily="34" charset="-122"/>
                </a:rPr>
                <a:t> (FP16): 8 Tera-FLOPS</a:t>
              </a:r>
            </a:p>
            <a:p>
              <a:pPr marL="285693" indent="-285693">
                <a:lnSpc>
                  <a:spcPct val="125000"/>
                </a:lnSpc>
                <a:buFont typeface="Wingdings" panose="05000000000000000000" pitchFamily="2" charset="2"/>
                <a:buChar char="l"/>
              </a:pPr>
              <a:r>
                <a:rPr lang="zh-CN" altLang="en-US" sz="1200" dirty="0">
                  <a:solidFill>
                    <a:srgbClr val="C00000"/>
                  </a:solidFill>
                  <a:latin typeface="微软雅黑" panose="020B0503020204020204" pitchFamily="34" charset="-122"/>
                  <a:ea typeface="微软雅黑" panose="020B0503020204020204" pitchFamily="34" charset="-122"/>
                </a:rPr>
                <a:t>整数精度</a:t>
              </a:r>
              <a:r>
                <a:rPr lang="en-US" altLang="zh-CN" sz="1200" dirty="0">
                  <a:solidFill>
                    <a:srgbClr val="C00000"/>
                  </a:solidFill>
                  <a:latin typeface="微软雅黑" panose="020B0503020204020204" pitchFamily="34" charset="-122"/>
                  <a:ea typeface="微软雅黑" panose="020B0503020204020204" pitchFamily="34" charset="-122"/>
                </a:rPr>
                <a:t> (INT8) : 16 Tera-OPS</a:t>
              </a:r>
            </a:p>
            <a:p>
              <a:pPr marL="285693" indent="-285693">
                <a:lnSpc>
                  <a:spcPct val="125000"/>
                </a:lnSpc>
                <a:buFont typeface="Wingdings" panose="05000000000000000000" pitchFamily="2" charset="2"/>
                <a:buChar char="l"/>
              </a:pPr>
              <a:r>
                <a:rPr lang="en-US" altLang="zh-CN" sz="1200" dirty="0">
                  <a:solidFill>
                    <a:srgbClr val="C00000"/>
                  </a:solidFill>
                  <a:latin typeface="微软雅黑" panose="020B0503020204020204" pitchFamily="34" charset="-122"/>
                  <a:ea typeface="微软雅黑" panose="020B0503020204020204" pitchFamily="34" charset="-122"/>
                </a:rPr>
                <a:t>16 </a:t>
              </a:r>
              <a:r>
                <a:rPr lang="zh-CN" altLang="en-US" sz="1200" dirty="0">
                  <a:solidFill>
                    <a:srgbClr val="C00000"/>
                  </a:solidFill>
                  <a:latin typeface="微软雅黑" panose="020B0503020204020204" pitchFamily="34" charset="-122"/>
                  <a:ea typeface="微软雅黑" panose="020B0503020204020204" pitchFamily="34" charset="-122"/>
                </a:rPr>
                <a:t>通道</a:t>
              </a:r>
              <a:r>
                <a:rPr lang="en-US" altLang="zh-CN" sz="1200" dirty="0">
                  <a:solidFill>
                    <a:srgbClr val="C00000"/>
                  </a:solidFill>
                  <a:latin typeface="微软雅黑" panose="020B0503020204020204" pitchFamily="34" charset="-122"/>
                  <a:ea typeface="微软雅黑" panose="020B0503020204020204" pitchFamily="34" charset="-122"/>
                </a:rPr>
                <a:t> </a:t>
              </a:r>
              <a:r>
                <a:rPr lang="zh-CN" altLang="en-US" sz="1200" dirty="0">
                  <a:solidFill>
                    <a:srgbClr val="C00000"/>
                  </a:solidFill>
                  <a:latin typeface="微软雅黑" panose="020B0503020204020204" pitchFamily="34" charset="-122"/>
                  <a:ea typeface="微软雅黑" panose="020B0503020204020204" pitchFamily="34" charset="-122"/>
                </a:rPr>
                <a:t>全高清</a:t>
              </a:r>
              <a:r>
                <a:rPr lang="en-US" altLang="zh-CN" sz="1200" dirty="0">
                  <a:solidFill>
                    <a:srgbClr val="C00000"/>
                  </a:solidFill>
                  <a:latin typeface="微软雅黑" panose="020B0503020204020204" pitchFamily="34" charset="-122"/>
                  <a:ea typeface="微软雅黑" panose="020B0503020204020204" pitchFamily="34" charset="-122"/>
                </a:rPr>
                <a:t> </a:t>
              </a:r>
              <a:r>
                <a:rPr lang="zh-CN" altLang="en-US" sz="1200" dirty="0">
                  <a:solidFill>
                    <a:srgbClr val="C00000"/>
                  </a:solidFill>
                  <a:latin typeface="微软雅黑" panose="020B0503020204020204" pitchFamily="34" charset="-122"/>
                  <a:ea typeface="微软雅黑" panose="020B0503020204020204" pitchFamily="34" charset="-122"/>
                </a:rPr>
                <a:t>视频解码器</a:t>
              </a:r>
              <a:r>
                <a:rPr lang="en-US" altLang="zh-CN" sz="1200" dirty="0">
                  <a:solidFill>
                    <a:srgbClr val="C00000"/>
                  </a:solidFill>
                  <a:latin typeface="微软雅黑" panose="020B0503020204020204" pitchFamily="34" charset="-122"/>
                  <a:ea typeface="微软雅黑" panose="020B0503020204020204" pitchFamily="34" charset="-122"/>
                </a:rPr>
                <a:t> – H.264/265; </a:t>
              </a:r>
            </a:p>
            <a:p>
              <a:pPr marL="285693" indent="-285693">
                <a:lnSpc>
                  <a:spcPct val="125000"/>
                </a:lnSpc>
                <a:buFont typeface="Wingdings" panose="05000000000000000000" pitchFamily="2" charset="2"/>
                <a:buChar char="l"/>
              </a:pPr>
              <a:r>
                <a:rPr lang="en-US" altLang="zh-CN" sz="1200" dirty="0">
                  <a:solidFill>
                    <a:prstClr val="black"/>
                  </a:solidFill>
                  <a:latin typeface="微软雅黑" panose="020B0503020204020204" pitchFamily="34" charset="-122"/>
                  <a:ea typeface="微软雅黑" panose="020B0503020204020204" pitchFamily="34" charset="-122"/>
                </a:rPr>
                <a:t>1 </a:t>
              </a:r>
              <a:r>
                <a:rPr lang="zh-CN" altLang="en-US" sz="1200" dirty="0">
                  <a:solidFill>
                    <a:prstClr val="black"/>
                  </a:solidFill>
                  <a:latin typeface="微软雅黑" panose="020B0503020204020204" pitchFamily="34" charset="-122"/>
                  <a:ea typeface="微软雅黑" panose="020B0503020204020204" pitchFamily="34" charset="-122"/>
                </a:rPr>
                <a:t>通道</a:t>
              </a:r>
              <a:r>
                <a:rPr lang="en-US" altLang="zh-CN" sz="1200" dirty="0">
                  <a:solidFill>
                    <a:prstClr val="black"/>
                  </a:solidFill>
                  <a:latin typeface="微软雅黑" panose="020B0503020204020204" pitchFamily="34" charset="-122"/>
                  <a:ea typeface="微软雅黑" panose="020B0503020204020204" pitchFamily="34" charset="-122"/>
                </a:rPr>
                <a:t> </a:t>
              </a:r>
              <a:r>
                <a:rPr lang="zh-CN" altLang="en-US" sz="1200" dirty="0">
                  <a:solidFill>
                    <a:prstClr val="black"/>
                  </a:solidFill>
                  <a:latin typeface="微软雅黑" panose="020B0503020204020204" pitchFamily="34" charset="-122"/>
                  <a:ea typeface="微软雅黑" panose="020B0503020204020204" pitchFamily="34" charset="-122"/>
                </a:rPr>
                <a:t>全高清</a:t>
              </a:r>
              <a:r>
                <a:rPr lang="en-US" altLang="zh-CN" sz="1200" dirty="0">
                  <a:solidFill>
                    <a:prstClr val="black"/>
                  </a:solidFill>
                  <a:latin typeface="微软雅黑" panose="020B0503020204020204" pitchFamily="34" charset="-122"/>
                  <a:ea typeface="微软雅黑" panose="020B0503020204020204" pitchFamily="34" charset="-122"/>
                </a:rPr>
                <a:t> </a:t>
              </a:r>
              <a:r>
                <a:rPr lang="zh-CN" altLang="en-US" sz="1200" dirty="0">
                  <a:solidFill>
                    <a:prstClr val="black"/>
                  </a:solidFill>
                  <a:latin typeface="微软雅黑" panose="020B0503020204020204" pitchFamily="34" charset="-122"/>
                  <a:ea typeface="微软雅黑" panose="020B0503020204020204" pitchFamily="34" charset="-122"/>
                </a:rPr>
                <a:t>视频编码器</a:t>
              </a:r>
              <a:r>
                <a:rPr lang="en-US" altLang="zh-CN" sz="1200" dirty="0">
                  <a:solidFill>
                    <a:prstClr val="black"/>
                  </a:solidFill>
                  <a:latin typeface="微软雅黑" panose="020B0503020204020204" pitchFamily="34" charset="-122"/>
                  <a:ea typeface="微软雅黑" panose="020B0503020204020204" pitchFamily="34" charset="-122"/>
                </a:rPr>
                <a:t> – H.264/265;</a:t>
              </a:r>
            </a:p>
            <a:p>
              <a:pPr marL="285693" indent="-285693">
                <a:lnSpc>
                  <a:spcPct val="125000"/>
                </a:lnSpc>
                <a:buFont typeface="Wingdings" panose="05000000000000000000" pitchFamily="2" charset="2"/>
                <a:buChar char="l"/>
              </a:pPr>
              <a:r>
                <a:rPr lang="zh-CN" altLang="en-US" sz="1200" b="1" dirty="0">
                  <a:solidFill>
                    <a:srgbClr val="C00000"/>
                  </a:solidFill>
                  <a:latin typeface="微软雅黑" panose="020B0503020204020204" pitchFamily="34" charset="-122"/>
                  <a:ea typeface="微软雅黑" panose="020B0503020204020204" pitchFamily="34" charset="-122"/>
                </a:rPr>
                <a:t>最大功耗</a:t>
              </a:r>
              <a:r>
                <a:rPr lang="en-US" altLang="zh-CN" sz="1200" b="1" dirty="0">
                  <a:solidFill>
                    <a:srgbClr val="C00000"/>
                  </a:solidFill>
                  <a:latin typeface="微软雅黑" panose="020B0503020204020204" pitchFamily="34" charset="-122"/>
                  <a:ea typeface="微软雅黑" panose="020B0503020204020204" pitchFamily="34" charset="-122"/>
                </a:rPr>
                <a:t>: 8W </a:t>
              </a:r>
            </a:p>
            <a:p>
              <a:pPr marL="285693" indent="-285693">
                <a:lnSpc>
                  <a:spcPct val="125000"/>
                </a:lnSpc>
                <a:buFont typeface="Wingdings" panose="05000000000000000000" pitchFamily="2" charset="2"/>
                <a:buChar char="l"/>
              </a:pPr>
              <a:r>
                <a:rPr lang="en-US" altLang="zh-CN" sz="1200" dirty="0">
                  <a:solidFill>
                    <a:prstClr val="black"/>
                  </a:solidFill>
                  <a:latin typeface="微软雅黑" panose="020B0503020204020204" pitchFamily="34" charset="-122"/>
                  <a:ea typeface="微软雅黑" panose="020B0503020204020204" pitchFamily="34" charset="-122"/>
                </a:rPr>
                <a:t>12nm FFC</a:t>
              </a:r>
            </a:p>
          </p:txBody>
        </p:sp>
      </p:grpSp>
      <p:grpSp>
        <p:nvGrpSpPr>
          <p:cNvPr id="6" name="组合 3"/>
          <p:cNvGrpSpPr/>
          <p:nvPr/>
        </p:nvGrpSpPr>
        <p:grpSpPr>
          <a:xfrm>
            <a:off x="5291831" y="2745834"/>
            <a:ext cx="3149583" cy="3633376"/>
            <a:chOff x="7058530" y="2745834"/>
            <a:chExt cx="4201085" cy="3633376"/>
          </a:xfrm>
        </p:grpSpPr>
        <p:grpSp>
          <p:nvGrpSpPr>
            <p:cNvPr id="7" name="组合 18"/>
            <p:cNvGrpSpPr/>
            <p:nvPr/>
          </p:nvGrpSpPr>
          <p:grpSpPr>
            <a:xfrm>
              <a:off x="7058530" y="2745834"/>
              <a:ext cx="1695122" cy="1645081"/>
              <a:chOff x="7552578" y="2531383"/>
              <a:chExt cx="2907348" cy="2845244"/>
            </a:xfrm>
          </p:grpSpPr>
          <p:grpSp>
            <p:nvGrpSpPr>
              <p:cNvPr id="8" name="成组"/>
              <p:cNvGrpSpPr/>
              <p:nvPr/>
            </p:nvGrpSpPr>
            <p:grpSpPr>
              <a:xfrm>
                <a:off x="7552578" y="2531383"/>
                <a:ext cx="2907348" cy="2845244"/>
                <a:chOff x="-83270" y="51990"/>
                <a:chExt cx="4835240" cy="4731954"/>
              </a:xfrm>
            </p:grpSpPr>
            <p:grpSp>
              <p:nvGrpSpPr>
                <p:cNvPr id="9" name="成组"/>
                <p:cNvGrpSpPr/>
                <p:nvPr/>
              </p:nvGrpSpPr>
              <p:grpSpPr>
                <a:xfrm>
                  <a:off x="242839" y="51990"/>
                  <a:ext cx="4509131" cy="3772314"/>
                  <a:chOff x="206771" y="51990"/>
                  <a:chExt cx="4509129" cy="3772312"/>
                </a:xfrm>
              </p:grpSpPr>
              <p:pic>
                <p:nvPicPr>
                  <p:cNvPr id="28" name="图片 27" descr="图片 21"/>
                  <p:cNvPicPr>
                    <a:picLocks noChangeAspect="1"/>
                  </p:cNvPicPr>
                  <p:nvPr/>
                </p:nvPicPr>
                <p:blipFill>
                  <a:blip r:embed="rId5" cstate="print"/>
                  <a:srcRect l="25744" t="20102" r="29763" b="14024"/>
                  <a:stretch>
                    <a:fillRect/>
                  </a:stretch>
                </p:blipFill>
                <p:spPr>
                  <a:xfrm>
                    <a:off x="217323" y="51990"/>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pic>
                <p:nvPicPr>
                  <p:cNvPr id="29" name="图片 21" descr="图片 21"/>
                  <p:cNvPicPr>
                    <a:picLocks noChangeAspect="1"/>
                  </p:cNvPicPr>
                  <p:nvPr/>
                </p:nvPicPr>
                <p:blipFill>
                  <a:blip r:embed="rId5" cstate="print"/>
                  <a:srcRect l="25744" t="20102" r="29763" b="14024"/>
                  <a:stretch>
                    <a:fillRect/>
                  </a:stretch>
                </p:blipFill>
                <p:spPr>
                  <a:xfrm>
                    <a:off x="206771" y="51990"/>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pic>
                <p:nvPicPr>
                  <p:cNvPr id="30" name="图片 21" descr="图片 21"/>
                  <p:cNvPicPr>
                    <a:picLocks noChangeAspect="1"/>
                  </p:cNvPicPr>
                  <p:nvPr/>
                </p:nvPicPr>
                <p:blipFill>
                  <a:blip r:embed="rId5" cstate="print"/>
                  <a:srcRect l="25744" t="20102" r="29763" b="14024"/>
                  <a:stretch>
                    <a:fillRect/>
                  </a:stretch>
                </p:blipFill>
                <p:spPr>
                  <a:xfrm>
                    <a:off x="206771" y="81772"/>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grpSp>
            <p:grpSp>
              <p:nvGrpSpPr>
                <p:cNvPr id="10" name="成组"/>
                <p:cNvGrpSpPr/>
                <p:nvPr/>
              </p:nvGrpSpPr>
              <p:grpSpPr>
                <a:xfrm>
                  <a:off x="251790" y="597930"/>
                  <a:ext cx="3198128" cy="3226840"/>
                  <a:chOff x="0" y="0"/>
                  <a:chExt cx="3198126" cy="3226838"/>
                </a:xfrm>
              </p:grpSpPr>
              <p:sp>
                <p:nvSpPr>
                  <p:cNvPr id="25" name="矩形"/>
                  <p:cNvSpPr/>
                  <p:nvPr/>
                </p:nvSpPr>
                <p:spPr>
                  <a:xfrm>
                    <a:off x="0" y="0"/>
                    <a:ext cx="3198127" cy="3226839"/>
                  </a:xfrm>
                  <a:prstGeom prst="rect">
                    <a:avLst/>
                  </a:prstGeom>
                  <a:gradFill flip="none" rotWithShape="1">
                    <a:gsLst>
                      <a:gs pos="0">
                        <a:srgbClr val="000000"/>
                      </a:gs>
                      <a:gs pos="100000">
                        <a:srgbClr val="434343"/>
                      </a:gs>
                    </a:gsLst>
                    <a:lin ang="2606235" scaled="0"/>
                  </a:gradFill>
                  <a:ln w="3175" cap="flat">
                    <a:noFill/>
                    <a:miter lim="400000"/>
                  </a:ln>
                  <a:effectLst/>
                </p:spPr>
                <p:txBody>
                  <a:bodyPr wrap="square" lIns="25405" tIns="25405" rIns="25405" bIns="25405" numCol="1" anchor="ctr">
                    <a:noAutofit/>
                  </a:bodyPr>
                  <a:lstStyle/>
                  <a:p>
                    <a:pPr algn="ctr" defTabSz="412872" fontAlgn="base" hangingPunct="0">
                      <a:spcBef>
                        <a:spcPct val="0"/>
                      </a:spcBef>
                      <a:spcAft>
                        <a:spcPct val="0"/>
                      </a:spcAft>
                      <a:defRPr sz="2200" b="0">
                        <a:latin typeface="+mn-lt"/>
                        <a:ea typeface="+mn-ea"/>
                        <a:cs typeface="+mn-cs"/>
                        <a:sym typeface="Helvetica Neue Medium"/>
                      </a:defRPr>
                    </a:pPr>
                    <a:endParaRPr sz="1485" kern="0">
                      <a:solidFill>
                        <a:srgbClr val="FFFFFF"/>
                      </a:solidFill>
                      <a:latin typeface="Arial" panose="020B0604020202020204" pitchFamily="34" charset="0"/>
                      <a:ea typeface="华文细黑"/>
                      <a:cs typeface="Arial" panose="020B0604020202020204" pitchFamily="34" charset="0"/>
                      <a:sym typeface="Helvetica Neue Medium"/>
                    </a:endParaRPr>
                  </a:p>
                </p:txBody>
              </p:sp>
              <p:sp>
                <p:nvSpPr>
                  <p:cNvPr id="26" name="矩形"/>
                  <p:cNvSpPr/>
                  <p:nvPr/>
                </p:nvSpPr>
                <p:spPr>
                  <a:xfrm>
                    <a:off x="380790" y="387730"/>
                    <a:ext cx="2441998" cy="2463922"/>
                  </a:xfrm>
                  <a:prstGeom prst="rect">
                    <a:avLst/>
                  </a:prstGeom>
                  <a:gradFill flip="none" rotWithShape="1">
                    <a:gsLst>
                      <a:gs pos="40469">
                        <a:srgbClr val="3E3D3E"/>
                      </a:gs>
                      <a:gs pos="76437">
                        <a:srgbClr val="565656"/>
                      </a:gs>
                      <a:gs pos="100000">
                        <a:srgbClr val="6E6E6E"/>
                      </a:gs>
                    </a:gsLst>
                    <a:path path="shape">
                      <a:fillToRect l="-37827" t="129036" r="137827" b="-29036"/>
                    </a:path>
                  </a:gradFill>
                  <a:ln w="3175" cap="flat">
                    <a:noFill/>
                    <a:miter lim="400000"/>
                  </a:ln>
                  <a:effectLst/>
                </p:spPr>
                <p:txBody>
                  <a:bodyPr wrap="square" lIns="25405" tIns="25405" rIns="25405" bIns="25405" numCol="1" anchor="ctr">
                    <a:noAutofit/>
                  </a:bodyPr>
                  <a:lstStyle/>
                  <a:p>
                    <a:pPr algn="ctr" defTabSz="412872" fontAlgn="base" hangingPunct="0">
                      <a:spcBef>
                        <a:spcPct val="0"/>
                      </a:spcBef>
                      <a:spcAft>
                        <a:spcPct val="0"/>
                      </a:spcAft>
                      <a:defRPr sz="2200" b="0">
                        <a:latin typeface="+mn-lt"/>
                        <a:ea typeface="+mn-ea"/>
                        <a:cs typeface="+mn-cs"/>
                        <a:sym typeface="Helvetica Neue Medium"/>
                      </a:defRPr>
                    </a:pPr>
                    <a:endParaRPr sz="1485" kern="0">
                      <a:solidFill>
                        <a:srgbClr val="FFFFFF"/>
                      </a:solidFill>
                      <a:latin typeface="Arial" panose="020B0604020202020204" pitchFamily="34" charset="0"/>
                      <a:ea typeface="华文细黑"/>
                      <a:cs typeface="Arial" panose="020B0604020202020204" pitchFamily="34" charset="0"/>
                      <a:sym typeface="Helvetica Neue Medium"/>
                    </a:endParaRPr>
                  </a:p>
                </p:txBody>
              </p:sp>
              <p:pic>
                <p:nvPicPr>
                  <p:cNvPr id="27" name="image12.png" descr="image12.png"/>
                  <p:cNvPicPr>
                    <a:picLocks noChangeAspect="1"/>
                  </p:cNvPicPr>
                  <p:nvPr/>
                </p:nvPicPr>
                <p:blipFill>
                  <a:blip r:embed="rId6" cstate="print"/>
                  <a:srcRect l="6085" r="6085"/>
                  <a:stretch>
                    <a:fillRect/>
                  </a:stretch>
                </p:blipFill>
                <p:spPr>
                  <a:xfrm>
                    <a:off x="747527" y="881258"/>
                    <a:ext cx="1929322" cy="1464464"/>
                  </a:xfrm>
                  <a:prstGeom prst="rect">
                    <a:avLst/>
                  </a:prstGeom>
                  <a:ln w="3175" cap="flat">
                    <a:noFill/>
                    <a:miter lim="400000"/>
                  </a:ln>
                  <a:effectLst/>
                </p:spPr>
              </p:pic>
            </p:grpSp>
            <p:sp>
              <p:nvSpPr>
                <p:cNvPr id="24" name="文本框 2"/>
                <p:cNvSpPr txBox="1"/>
                <p:nvPr/>
              </p:nvSpPr>
              <p:spPr>
                <a:xfrm>
                  <a:off x="-83270" y="3947262"/>
                  <a:ext cx="3856437" cy="8366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22865" tIns="22865" rIns="22865" bIns="22865" numCol="1" anchor="t">
                  <a:noAutofit/>
                </a:bodyPr>
                <a:lstStyle/>
                <a:p>
                  <a:pPr algn="ctr" defTabSz="609816" fontAlgn="base" hangingPunct="0">
                    <a:spcBef>
                      <a:spcPts val="270"/>
                    </a:spcBef>
                    <a:spcAft>
                      <a:spcPct val="0"/>
                    </a:spcAft>
                    <a:defRPr sz="2800" b="0">
                      <a:latin typeface="FZLanTingHei-M-GBK"/>
                      <a:ea typeface="FZLanTingHei-M-GBK"/>
                      <a:cs typeface="FZLanTingHei-M-GBK"/>
                      <a:sym typeface="FZLanTingHei-M-GBK"/>
                    </a:defRPr>
                  </a:pPr>
                  <a:endParaRPr sz="1891" kern="0" dirty="0">
                    <a:solidFill>
                      <a:srgbClr val="FFFFFF"/>
                    </a:solidFill>
                    <a:latin typeface="Arial" panose="020B0604020202020204" pitchFamily="34" charset="0"/>
                    <a:ea typeface="Akkurat Pro"/>
                    <a:cs typeface="Arial" panose="020B0604020202020204" pitchFamily="34" charset="0"/>
                    <a:sym typeface="Akkurat Pro"/>
                  </a:endParaRPr>
                </a:p>
              </p:txBody>
            </p:sp>
          </p:grpSp>
          <p:pic>
            <p:nvPicPr>
              <p:cNvPr id="21" name="图片 20"/>
              <p:cNvPicPr>
                <a:picLocks noChangeAspect="1"/>
              </p:cNvPicPr>
              <p:nvPr/>
            </p:nvPicPr>
            <p:blipFill rotWithShape="1">
              <a:blip r:embed="rId7"/>
              <a:srcRect l="43396" t="44242" r="50410" b="30936"/>
              <a:stretch/>
            </p:blipFill>
            <p:spPr>
              <a:xfrm>
                <a:off x="7983008" y="3049101"/>
                <a:ext cx="1507768" cy="1525199"/>
              </a:xfrm>
              <a:prstGeom prst="rect">
                <a:avLst/>
              </a:prstGeom>
            </p:spPr>
          </p:pic>
        </p:grpSp>
        <p:sp>
          <p:nvSpPr>
            <p:cNvPr id="31" name="文本框 12"/>
            <p:cNvSpPr txBox="1"/>
            <p:nvPr/>
          </p:nvSpPr>
          <p:spPr>
            <a:xfrm>
              <a:off x="7076198" y="4440218"/>
              <a:ext cx="4183417" cy="1938992"/>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285693" indent="-285693">
                <a:lnSpc>
                  <a:spcPct val="125000"/>
                </a:lnSpc>
                <a:buFont typeface="Wingdings" panose="05000000000000000000" pitchFamily="2" charset="2"/>
                <a:buChar char="l"/>
              </a:pPr>
              <a:r>
                <a:rPr lang="en-US" altLang="zh-CN" sz="1200" dirty="0">
                  <a:solidFill>
                    <a:prstClr val="black"/>
                  </a:solidFill>
                  <a:latin typeface="Arial"/>
                  <a:ea typeface="微软雅黑"/>
                </a:rPr>
                <a:t>Ascend-Max</a:t>
              </a:r>
            </a:p>
            <a:p>
              <a:pPr marL="285693" indent="-285693">
                <a:lnSpc>
                  <a:spcPct val="125000"/>
                </a:lnSpc>
                <a:buFont typeface="Wingdings" panose="05000000000000000000" pitchFamily="2" charset="2"/>
                <a:buChar char="l"/>
              </a:pPr>
              <a:r>
                <a:rPr lang="zh-CN" altLang="en-US" sz="1200" dirty="0">
                  <a:solidFill>
                    <a:prstClr val="black"/>
                  </a:solidFill>
                  <a:latin typeface="Arial"/>
                  <a:ea typeface="微软雅黑"/>
                </a:rPr>
                <a:t>架构</a:t>
              </a:r>
              <a:r>
                <a:rPr lang="en-US" altLang="zh-CN" sz="1200" dirty="0">
                  <a:solidFill>
                    <a:prstClr val="black"/>
                  </a:solidFill>
                  <a:latin typeface="Arial"/>
                  <a:ea typeface="微软雅黑"/>
                </a:rPr>
                <a:t>: </a:t>
              </a:r>
              <a:r>
                <a:rPr lang="zh-CN" altLang="en-US" sz="1200" dirty="0">
                  <a:solidFill>
                    <a:prstClr val="black"/>
                  </a:solidFill>
                  <a:latin typeface="Arial"/>
                  <a:ea typeface="微软雅黑"/>
                </a:rPr>
                <a:t>达芬奇</a:t>
              </a:r>
              <a:endParaRPr lang="en-US" altLang="zh-CN" sz="1200" dirty="0">
                <a:solidFill>
                  <a:prstClr val="black"/>
                </a:solidFill>
                <a:latin typeface="Arial"/>
                <a:ea typeface="微软雅黑"/>
              </a:endParaRPr>
            </a:p>
            <a:p>
              <a:pPr marL="285693" indent="-285693">
                <a:lnSpc>
                  <a:spcPct val="125000"/>
                </a:lnSpc>
                <a:buFont typeface="Wingdings" panose="05000000000000000000" pitchFamily="2" charset="2"/>
                <a:buChar char="l"/>
              </a:pPr>
              <a:r>
                <a:rPr lang="zh-CN" altLang="en-US" sz="1200" dirty="0">
                  <a:solidFill>
                    <a:srgbClr val="C00000"/>
                  </a:solidFill>
                  <a:latin typeface="Arial"/>
                  <a:ea typeface="微软雅黑"/>
                </a:rPr>
                <a:t>半精度</a:t>
              </a:r>
              <a:r>
                <a:rPr lang="en-US" altLang="zh-CN" sz="1200" dirty="0">
                  <a:solidFill>
                    <a:srgbClr val="C00000"/>
                  </a:solidFill>
                  <a:latin typeface="Arial"/>
                  <a:ea typeface="微软雅黑"/>
                </a:rPr>
                <a:t> (FP16): 256 Tera-FLOPS</a:t>
              </a:r>
            </a:p>
            <a:p>
              <a:pPr marL="285693" indent="-285693">
                <a:lnSpc>
                  <a:spcPct val="125000"/>
                </a:lnSpc>
                <a:buFont typeface="Wingdings" panose="05000000000000000000" pitchFamily="2" charset="2"/>
                <a:buChar char="l"/>
              </a:pPr>
              <a:r>
                <a:rPr lang="zh-CN" altLang="en-US" sz="1200" dirty="0">
                  <a:solidFill>
                    <a:srgbClr val="C00000"/>
                  </a:solidFill>
                  <a:latin typeface="Arial"/>
                  <a:ea typeface="微软雅黑"/>
                </a:rPr>
                <a:t>整数精度</a:t>
              </a:r>
              <a:r>
                <a:rPr lang="en-US" altLang="zh-CN" sz="1200" dirty="0">
                  <a:solidFill>
                    <a:srgbClr val="C00000"/>
                  </a:solidFill>
                  <a:latin typeface="Arial"/>
                  <a:ea typeface="微软雅黑"/>
                </a:rPr>
                <a:t> (INT8) : 512 Tera-OPS</a:t>
              </a:r>
            </a:p>
            <a:p>
              <a:pPr marL="285693" indent="-285693">
                <a:lnSpc>
                  <a:spcPct val="125000"/>
                </a:lnSpc>
                <a:buFont typeface="Wingdings" panose="05000000000000000000" pitchFamily="2" charset="2"/>
                <a:buChar char="l"/>
              </a:pPr>
              <a:r>
                <a:rPr lang="en-US" altLang="zh-CN" sz="1200" dirty="0">
                  <a:solidFill>
                    <a:srgbClr val="C00000"/>
                  </a:solidFill>
                  <a:latin typeface="Arial"/>
                  <a:ea typeface="微软雅黑"/>
                </a:rPr>
                <a:t>128 </a:t>
              </a:r>
              <a:r>
                <a:rPr lang="zh-CN" altLang="en-US" sz="1200" dirty="0">
                  <a:solidFill>
                    <a:srgbClr val="C00000"/>
                  </a:solidFill>
                  <a:latin typeface="Arial"/>
                  <a:ea typeface="微软雅黑"/>
                </a:rPr>
                <a:t>通道</a:t>
              </a:r>
              <a:r>
                <a:rPr lang="en-US" altLang="zh-CN" sz="1200" dirty="0">
                  <a:solidFill>
                    <a:srgbClr val="C00000"/>
                  </a:solidFill>
                  <a:latin typeface="Arial"/>
                  <a:ea typeface="微软雅黑"/>
                </a:rPr>
                <a:t> </a:t>
              </a:r>
              <a:r>
                <a:rPr lang="zh-CN" altLang="en-US" sz="1200" dirty="0">
                  <a:solidFill>
                    <a:srgbClr val="C00000"/>
                  </a:solidFill>
                  <a:latin typeface="Arial"/>
                  <a:ea typeface="微软雅黑"/>
                </a:rPr>
                <a:t>全高清</a:t>
              </a:r>
              <a:r>
                <a:rPr lang="en-US" altLang="zh-CN" sz="1200" dirty="0">
                  <a:solidFill>
                    <a:srgbClr val="C00000"/>
                  </a:solidFill>
                  <a:latin typeface="Arial"/>
                  <a:ea typeface="微软雅黑"/>
                </a:rPr>
                <a:t> </a:t>
              </a:r>
              <a:r>
                <a:rPr lang="zh-CN" altLang="en-US" sz="1200" dirty="0">
                  <a:solidFill>
                    <a:srgbClr val="C00000"/>
                  </a:solidFill>
                  <a:latin typeface="Arial"/>
                  <a:ea typeface="微软雅黑"/>
                </a:rPr>
                <a:t>视频解码器</a:t>
              </a:r>
              <a:r>
                <a:rPr lang="en-US" altLang="zh-CN" sz="1200" dirty="0">
                  <a:solidFill>
                    <a:srgbClr val="C00000"/>
                  </a:solidFill>
                  <a:latin typeface="Arial"/>
                  <a:ea typeface="微软雅黑"/>
                </a:rPr>
                <a:t> – H.264/265</a:t>
              </a:r>
              <a:r>
                <a:rPr lang="en-US" altLang="zh-CN" sz="1200" dirty="0">
                  <a:solidFill>
                    <a:prstClr val="black"/>
                  </a:solidFill>
                  <a:latin typeface="Arial"/>
                  <a:ea typeface="微软雅黑"/>
                </a:rPr>
                <a:t>; </a:t>
              </a:r>
            </a:p>
            <a:p>
              <a:pPr marL="285693" indent="-285693">
                <a:lnSpc>
                  <a:spcPct val="125000"/>
                </a:lnSpc>
                <a:buFont typeface="Wingdings" panose="05000000000000000000" pitchFamily="2" charset="2"/>
                <a:buChar char="l"/>
              </a:pPr>
              <a:r>
                <a:rPr lang="zh-CN" altLang="en-US" sz="1200" dirty="0">
                  <a:solidFill>
                    <a:prstClr val="black"/>
                  </a:solidFill>
                  <a:latin typeface="Arial"/>
                  <a:ea typeface="微软雅黑"/>
                </a:rPr>
                <a:t>最大功耗</a:t>
              </a:r>
              <a:r>
                <a:rPr lang="en-US" altLang="zh-CN" sz="1200" dirty="0">
                  <a:solidFill>
                    <a:prstClr val="black"/>
                  </a:solidFill>
                  <a:latin typeface="Arial"/>
                  <a:ea typeface="微软雅黑"/>
                </a:rPr>
                <a:t>: 350W </a:t>
              </a:r>
            </a:p>
            <a:p>
              <a:pPr marL="285693" indent="-285693">
                <a:lnSpc>
                  <a:spcPct val="125000"/>
                </a:lnSpc>
                <a:buFont typeface="Wingdings" panose="05000000000000000000" pitchFamily="2" charset="2"/>
                <a:buChar char="l"/>
              </a:pPr>
              <a:r>
                <a:rPr lang="en-US" altLang="zh-CN" sz="1200" dirty="0">
                  <a:solidFill>
                    <a:prstClr val="black"/>
                  </a:solidFill>
                  <a:latin typeface="Arial"/>
                  <a:ea typeface="微软雅黑"/>
                </a:rPr>
                <a:t>7nm</a:t>
              </a:r>
            </a:p>
          </p:txBody>
        </p:sp>
      </p:grpSp>
      <p:sp>
        <p:nvSpPr>
          <p:cNvPr id="32" name="矩形 31"/>
          <p:cNvSpPr/>
          <p:nvPr/>
        </p:nvSpPr>
        <p:spPr>
          <a:xfrm>
            <a:off x="557789" y="854349"/>
            <a:ext cx="8074839" cy="1000274"/>
          </a:xfrm>
          <a:prstGeom prst="rect">
            <a:avLst/>
          </a:prstGeom>
        </p:spPr>
        <p:txBody>
          <a:bodyPr wrap="square">
            <a:spAutoFit/>
          </a:bodyPr>
          <a:lstStyle/>
          <a:p>
            <a:pPr marL="171450" indent="-171450">
              <a:lnSpc>
                <a:spcPct val="150000"/>
              </a:lnSpc>
              <a:spcBef>
                <a:spcPts val="600"/>
              </a:spcBef>
              <a:buFont typeface="Arial" panose="020B0604020202020204" pitchFamily="34" charset="0"/>
              <a:buChar char="•"/>
            </a:pPr>
            <a:r>
              <a:rPr lang="en-US" altLang="zh-CN" sz="1200" b="1" dirty="0">
                <a:solidFill>
                  <a:srgbClr val="000000"/>
                </a:solidFill>
                <a:latin typeface="微软雅黑" panose="020B0503020204020204" pitchFamily="34" charset="-122"/>
                <a:ea typeface="微软雅黑" panose="020B0503020204020204" pitchFamily="34" charset="-122"/>
              </a:rPr>
              <a:t>NPU</a:t>
            </a:r>
            <a:r>
              <a:rPr lang="zh-CN" altLang="en-US" sz="1200" b="1" dirty="0">
                <a:solidFill>
                  <a:srgbClr val="000000"/>
                </a:solidFill>
                <a:latin typeface="微软雅黑" panose="020B0503020204020204" pitchFamily="34" charset="-122"/>
                <a:ea typeface="微软雅黑" panose="020B0503020204020204" pitchFamily="34" charset="-122"/>
              </a:rPr>
              <a:t>（</a:t>
            </a:r>
            <a:r>
              <a:rPr lang="en-US" altLang="zh-CN" sz="1200" b="1" dirty="0">
                <a:solidFill>
                  <a:srgbClr val="000000"/>
                </a:solidFill>
                <a:latin typeface="微软雅黑" panose="020B0503020204020204" pitchFamily="34" charset="-122"/>
                <a:ea typeface="微软雅黑" panose="020B0503020204020204" pitchFamily="34" charset="-122"/>
              </a:rPr>
              <a:t>Neural-Network Processing Units</a:t>
            </a:r>
            <a:r>
              <a:rPr lang="zh-CN" altLang="en-US" sz="1200" b="1" dirty="0">
                <a:solidFill>
                  <a:srgbClr val="000000"/>
                </a:solidFill>
                <a:latin typeface="微软雅黑" panose="020B0503020204020204" pitchFamily="34" charset="-122"/>
                <a:ea typeface="微软雅黑" panose="020B0503020204020204" pitchFamily="34" charset="-122"/>
              </a:rPr>
              <a:t>，神经网络处理器）</a:t>
            </a:r>
            <a:r>
              <a:rPr lang="zh-CN" altLang="en-US" sz="1200" dirty="0">
                <a:solidFill>
                  <a:srgbClr val="000000"/>
                </a:solidFill>
                <a:latin typeface="微软雅黑" panose="020B0503020204020204" pitchFamily="34" charset="-122"/>
                <a:ea typeface="微软雅黑" panose="020B0503020204020204" pitchFamily="34" charset="-122"/>
              </a:rPr>
              <a:t>：在电路层模拟人类神经元和突触，并且用深度学习指令集直接处理大规模的神经元和突触，一条指令完成一组神经元的处理。</a:t>
            </a:r>
            <a:endParaRPr lang="en-US" altLang="zh-CN" sz="1200" dirty="0">
              <a:solidFill>
                <a:srgbClr val="000000"/>
              </a:solidFill>
              <a:latin typeface="微软雅黑" panose="020B0503020204020204" pitchFamily="34" charset="-122"/>
              <a:ea typeface="微软雅黑" panose="020B0503020204020204" pitchFamily="34" charset="-122"/>
            </a:endParaRPr>
          </a:p>
          <a:p>
            <a:pPr>
              <a:lnSpc>
                <a:spcPct val="150000"/>
              </a:lnSpc>
              <a:spcBef>
                <a:spcPts val="600"/>
              </a:spcBef>
            </a:pPr>
            <a:r>
              <a:rPr lang="en-US" altLang="zh-CN" sz="1200" b="1" dirty="0">
                <a:solidFill>
                  <a:srgbClr val="000000"/>
                </a:solidFill>
                <a:latin typeface="微软雅黑" panose="020B0503020204020204" pitchFamily="34" charset="-122"/>
                <a:ea typeface="微软雅黑" panose="020B0503020204020204" pitchFamily="34" charset="-122"/>
              </a:rPr>
              <a:t>NPU</a:t>
            </a:r>
            <a:r>
              <a:rPr lang="zh-CN" altLang="en-US" sz="1200" b="1" dirty="0">
                <a:solidFill>
                  <a:srgbClr val="000000"/>
                </a:solidFill>
                <a:latin typeface="微软雅黑" panose="020B0503020204020204" pitchFamily="34" charset="-122"/>
                <a:ea typeface="微软雅黑" panose="020B0503020204020204" pitchFamily="34" charset="-122"/>
              </a:rPr>
              <a:t>的典型代表 </a:t>
            </a:r>
            <a:r>
              <a:rPr lang="en-US" altLang="zh-CN" sz="1200" b="1" dirty="0">
                <a:solidFill>
                  <a:srgbClr val="000000"/>
                </a:solidFill>
                <a:latin typeface="微软雅黑" panose="020B0503020204020204" pitchFamily="34" charset="-122"/>
                <a:ea typeface="微软雅黑" panose="020B0503020204020204" pitchFamily="34" charset="-122"/>
              </a:rPr>
              <a:t>—— </a:t>
            </a:r>
            <a:r>
              <a:rPr lang="zh-CN" altLang="en-US" sz="1200" b="1" dirty="0">
                <a:solidFill>
                  <a:srgbClr val="C00000"/>
                </a:solidFill>
                <a:latin typeface="微软雅黑" panose="020B0503020204020204" pitchFamily="34" charset="-122"/>
                <a:ea typeface="微软雅黑" panose="020B0503020204020204" pitchFamily="34" charset="-122"/>
              </a:rPr>
              <a:t>华为昇腾</a:t>
            </a:r>
            <a:r>
              <a:rPr lang="en-US" altLang="zh-CN" sz="1200" b="1" dirty="0">
                <a:solidFill>
                  <a:srgbClr val="C00000"/>
                </a:solidFill>
                <a:latin typeface="微软雅黑" panose="020B0503020204020204" pitchFamily="34" charset="-122"/>
                <a:ea typeface="微软雅黑" panose="020B0503020204020204" pitchFamily="34" charset="-122"/>
              </a:rPr>
              <a:t>AI</a:t>
            </a:r>
            <a:r>
              <a:rPr lang="zh-CN" altLang="en-US" sz="1200" b="1" dirty="0">
                <a:solidFill>
                  <a:srgbClr val="C00000"/>
                </a:solidFill>
                <a:latin typeface="微软雅黑" panose="020B0503020204020204" pitchFamily="34" charset="-122"/>
                <a:ea typeface="微软雅黑" panose="020B0503020204020204" pitchFamily="34" charset="-122"/>
              </a:rPr>
              <a:t>芯片（</a:t>
            </a:r>
            <a:r>
              <a:rPr lang="en-US" altLang="zh-CN" sz="1200" b="1" dirty="0">
                <a:solidFill>
                  <a:srgbClr val="C00000"/>
                </a:solidFill>
                <a:latin typeface="微软雅黑" panose="020B0503020204020204" pitchFamily="34" charset="-122"/>
                <a:ea typeface="微软雅黑" panose="020B0503020204020204" pitchFamily="34" charset="-122"/>
              </a:rPr>
              <a:t>Ascend</a:t>
            </a:r>
            <a:r>
              <a:rPr lang="zh-CN" altLang="en-US" sz="1200" b="1" dirty="0">
                <a:solidFill>
                  <a:srgbClr val="C00000"/>
                </a:solidFill>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a:t>
            </a:r>
            <a:r>
              <a:rPr lang="zh-CN" altLang="en-US" sz="1200" b="1" dirty="0">
                <a:solidFill>
                  <a:srgbClr val="000000"/>
                </a:solidFill>
                <a:latin typeface="微软雅黑" panose="020B0503020204020204" pitchFamily="34" charset="-122"/>
                <a:ea typeface="微软雅黑" panose="020B0503020204020204" pitchFamily="34" charset="-122"/>
              </a:rPr>
              <a:t>寒武纪芯片、</a:t>
            </a:r>
            <a:r>
              <a:rPr lang="en-US" altLang="zh-CN" sz="1200" b="1" dirty="0">
                <a:solidFill>
                  <a:srgbClr val="000000"/>
                </a:solidFill>
                <a:latin typeface="微软雅黑" panose="020B0503020204020204" pitchFamily="34" charset="-122"/>
                <a:ea typeface="微软雅黑" panose="020B0503020204020204" pitchFamily="34" charset="-122"/>
              </a:rPr>
              <a:t>IBM</a:t>
            </a:r>
            <a:r>
              <a:rPr lang="zh-CN" altLang="en-US" sz="1200" b="1" dirty="0">
                <a:solidFill>
                  <a:srgbClr val="000000"/>
                </a:solidFill>
                <a:latin typeface="微软雅黑" panose="020B0503020204020204" pitchFamily="34" charset="-122"/>
                <a:ea typeface="微软雅黑" panose="020B0503020204020204" pitchFamily="34" charset="-122"/>
              </a:rPr>
              <a:t>的</a:t>
            </a:r>
            <a:r>
              <a:rPr lang="en-US" altLang="zh-CN" sz="1200" b="1" dirty="0" err="1">
                <a:solidFill>
                  <a:srgbClr val="000000"/>
                </a:solidFill>
                <a:latin typeface="微软雅黑" panose="020B0503020204020204" pitchFamily="34" charset="-122"/>
                <a:ea typeface="微软雅黑" panose="020B0503020204020204" pitchFamily="34" charset="-122"/>
              </a:rPr>
              <a:t>TrueNorth</a:t>
            </a:r>
            <a:r>
              <a:rPr lang="zh-CN" altLang="en-US" sz="1200" b="1" dirty="0">
                <a:solidFill>
                  <a:srgbClr val="000000"/>
                </a:solidFill>
                <a:latin typeface="微软雅黑" panose="020B0503020204020204" pitchFamily="34" charset="-122"/>
                <a:ea typeface="微软雅黑" panose="020B0503020204020204" pitchFamily="34" charset="-122"/>
              </a:rPr>
              <a:t>。</a:t>
            </a:r>
            <a:endParaRPr lang="en-US" altLang="zh-CN" sz="12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653438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
            <a:extLst>
              <a:ext uri="{FF2B5EF4-FFF2-40B4-BE49-F238E27FC236}">
                <a16:creationId xmlns:a16="http://schemas.microsoft.com/office/drawing/2014/main" id="{C6ADB1D9-336D-594D-9418-4BC486843D21}"/>
              </a:ext>
            </a:extLst>
          </p:cNvPr>
          <p:cNvSpPr>
            <a:spLocks noGrp="1"/>
          </p:cNvSpPr>
          <p:nvPr>
            <p:ph type="subTitle" idx="1"/>
          </p:nvPr>
        </p:nvSpPr>
        <p:spPr>
          <a:xfrm>
            <a:off x="545093" y="214240"/>
            <a:ext cx="7787313" cy="483787"/>
          </a:xfrm>
        </p:spPr>
        <p:txBody>
          <a:bodyPr>
            <a:normAutofit/>
          </a:bodyPr>
          <a:lstStyle/>
          <a:p>
            <a:r>
              <a:rPr lang="zh-CN" altLang="en-US" b="1" dirty="0">
                <a:solidFill>
                  <a:srgbClr val="990000"/>
                </a:solidFill>
              </a:rPr>
              <a:t>人工智能发展历史</a:t>
            </a:r>
            <a:endParaRPr lang="en-US" b="1" dirty="0">
              <a:solidFill>
                <a:srgbClr val="990000"/>
              </a:solidFill>
            </a:endParaRPr>
          </a:p>
        </p:txBody>
      </p:sp>
      <p:grpSp>
        <p:nvGrpSpPr>
          <p:cNvPr id="2" name="组合 68"/>
          <p:cNvGrpSpPr/>
          <p:nvPr/>
        </p:nvGrpSpPr>
        <p:grpSpPr>
          <a:xfrm>
            <a:off x="586703" y="1338375"/>
            <a:ext cx="7846138" cy="4309149"/>
            <a:chOff x="722752" y="2150870"/>
            <a:chExt cx="7272594" cy="2725140"/>
          </a:xfrm>
        </p:grpSpPr>
        <p:sp>
          <p:nvSpPr>
            <p:cNvPr id="7" name="矩形 6"/>
            <p:cNvSpPr/>
            <p:nvPr/>
          </p:nvSpPr>
          <p:spPr bwMode="auto">
            <a:xfrm>
              <a:off x="4729546" y="3062630"/>
              <a:ext cx="3114658" cy="1221544"/>
            </a:xfrm>
            <a:prstGeom prst="rect">
              <a:avLst/>
            </a:prstGeom>
            <a:solidFill>
              <a:srgbClr val="FFFFFF"/>
            </a:solidFill>
            <a:ln w="38100" cap="flat" cmpd="sng" algn="ctr">
              <a:solidFill>
                <a:srgbClr val="FFFFFF">
                  <a:lumMod val="85000"/>
                </a:srgbClr>
              </a:solidFill>
              <a:prstDash val="solid"/>
            </a:ln>
            <a:effectLst>
              <a:outerShdw blurRad="40000" dist="20000" dir="5400000" rotWithShape="0">
                <a:srgbClr val="000000">
                  <a:alpha val="38000"/>
                </a:srgbClr>
              </a:outerShdw>
            </a:effectLst>
          </p:spPr>
          <p:txBody>
            <a:bodyPr vert="horz" wrap="square" lIns="68541" tIns="34271" rIns="68541" bIns="34271" numCol="1" rtlCol="0" anchor="t" anchorCtr="0" compatLnSpc="1">
              <a:prstTxWarp prst="textNoShape">
                <a:avLst/>
              </a:prstTxWarp>
            </a:bodyPr>
            <a:lstStyle/>
            <a:p>
              <a:pPr defTabSz="914033" fontAlgn="base">
                <a:spcBef>
                  <a:spcPct val="0"/>
                </a:spcBef>
                <a:spcAft>
                  <a:spcPct val="0"/>
                </a:spcAft>
                <a:buClr>
                  <a:srgbClr val="CC9900"/>
                </a:buClr>
                <a:buFont typeface="Wingdings" pitchFamily="2" charset="2"/>
                <a:buChar char="n"/>
                <a:defRPr/>
              </a:pPr>
              <a:endParaRPr lang="zh-CN" altLang="en-US" sz="1300" kern="0" dirty="0">
                <a:solidFill>
                  <a:srgbClr val="000000"/>
                </a:solidFill>
                <a:latin typeface="华文细黑"/>
                <a:ea typeface="华文细黑"/>
              </a:endParaRPr>
            </a:p>
          </p:txBody>
        </p:sp>
        <p:sp>
          <p:nvSpPr>
            <p:cNvPr id="8" name="矩形 7"/>
            <p:cNvSpPr/>
            <p:nvPr/>
          </p:nvSpPr>
          <p:spPr bwMode="auto">
            <a:xfrm>
              <a:off x="804019" y="3066570"/>
              <a:ext cx="3780017" cy="1221544"/>
            </a:xfrm>
            <a:prstGeom prst="rect">
              <a:avLst/>
            </a:prstGeom>
            <a:solidFill>
              <a:srgbClr val="FFFFFF"/>
            </a:solidFill>
            <a:ln w="38100" cap="flat" cmpd="sng" algn="ctr">
              <a:solidFill>
                <a:srgbClr val="FFFFFF">
                  <a:lumMod val="85000"/>
                </a:srgbClr>
              </a:solidFill>
              <a:prstDash val="solid"/>
            </a:ln>
            <a:effectLst>
              <a:outerShdw blurRad="40000" dist="20000" dir="5400000" rotWithShape="0">
                <a:srgbClr val="000000">
                  <a:alpha val="38000"/>
                </a:srgbClr>
              </a:outerShdw>
            </a:effectLst>
          </p:spPr>
          <p:txBody>
            <a:bodyPr vert="horz" wrap="square" lIns="68541" tIns="34271" rIns="68541" bIns="34271" numCol="1" rtlCol="0" anchor="t" anchorCtr="0" compatLnSpc="1">
              <a:prstTxWarp prst="textNoShape">
                <a:avLst/>
              </a:prstTxWarp>
            </a:bodyPr>
            <a:lstStyle/>
            <a:p>
              <a:pPr defTabSz="914033" fontAlgn="base">
                <a:spcBef>
                  <a:spcPct val="0"/>
                </a:spcBef>
                <a:spcAft>
                  <a:spcPct val="0"/>
                </a:spcAft>
                <a:buClr>
                  <a:srgbClr val="CC9900"/>
                </a:buClr>
                <a:buFont typeface="Wingdings" pitchFamily="2" charset="2"/>
                <a:buChar char="n"/>
                <a:defRPr/>
              </a:pPr>
              <a:endParaRPr lang="zh-CN" altLang="en-US" sz="1300" kern="0" dirty="0">
                <a:solidFill>
                  <a:srgbClr val="000000"/>
                </a:solidFill>
                <a:latin typeface="华文细黑"/>
                <a:ea typeface="华文细黑"/>
              </a:endParaRPr>
            </a:p>
          </p:txBody>
        </p:sp>
        <p:cxnSp>
          <p:nvCxnSpPr>
            <p:cNvPr id="9" name="直接箭头连接符 8"/>
            <p:cNvCxnSpPr/>
            <p:nvPr/>
          </p:nvCxnSpPr>
          <p:spPr bwMode="auto">
            <a:xfrm>
              <a:off x="884036" y="3493468"/>
              <a:ext cx="6950324" cy="0"/>
            </a:xfrm>
            <a:prstGeom prst="straightConnector1">
              <a:avLst/>
            </a:prstGeom>
            <a:noFill/>
            <a:ln w="19050">
              <a:solidFill>
                <a:srgbClr val="990000">
                  <a:lumMod val="40000"/>
                  <a:lumOff val="60000"/>
                </a:srgbClr>
              </a:solidFill>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a:off x="1164855" y="3383590"/>
              <a:ext cx="0" cy="217559"/>
            </a:xfrm>
            <a:prstGeom prst="line">
              <a:avLst/>
            </a:prstGeom>
            <a:noFill/>
            <a:ln>
              <a:solidFill>
                <a:srgbClr val="990000">
                  <a:lumMod val="40000"/>
                  <a:lumOff val="60000"/>
                </a:srgb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p:cNvSpPr/>
            <p:nvPr/>
          </p:nvSpPr>
          <p:spPr>
            <a:xfrm>
              <a:off x="747177" y="3703535"/>
              <a:ext cx="815855" cy="394122"/>
            </a:xfrm>
            <a:prstGeom prst="rect">
              <a:avLst/>
            </a:prstGeom>
          </p:spPr>
          <p:txBody>
            <a:bodyPr wrap="square" lIns="68541" tIns="34271" rIns="68541" bIns="34271">
              <a:spAutoFit/>
            </a:bodyPr>
            <a:lstStyle/>
            <a:p>
              <a:pPr algn="ctr" defTabSz="914033" fontAlgn="base">
                <a:spcBef>
                  <a:spcPct val="0"/>
                </a:spcBef>
                <a:spcAft>
                  <a:spcPct val="0"/>
                </a:spcAft>
                <a:defRPr/>
              </a:pPr>
              <a:r>
                <a:rPr lang="zh-CN" altLang="en-US" sz="1200" kern="0" dirty="0">
                  <a:solidFill>
                    <a:srgbClr val="000000"/>
                  </a:solidFill>
                  <a:latin typeface="微软雅黑" panose="020B0503020204020204" pitchFamily="34" charset="-122"/>
                  <a:ea typeface="微软雅黑" panose="020B0503020204020204" pitchFamily="34" charset="-122"/>
                </a:rPr>
                <a:t>达特矛斯会议提出</a:t>
              </a:r>
              <a:r>
                <a:rPr lang="en-US" altLang="zh-CN" sz="1200" kern="0" dirty="0">
                  <a:solidFill>
                    <a:srgbClr val="000000"/>
                  </a:solidFill>
                  <a:latin typeface="微软雅黑" panose="020B0503020204020204" pitchFamily="34" charset="-122"/>
                  <a:ea typeface="微软雅黑" panose="020B0503020204020204" pitchFamily="34" charset="-122"/>
                </a:rPr>
                <a:t>AI</a:t>
              </a:r>
              <a:r>
                <a:rPr lang="zh-CN" altLang="en-US" sz="1200" kern="0" dirty="0">
                  <a:solidFill>
                    <a:srgbClr val="000000"/>
                  </a:solidFill>
                  <a:latin typeface="微软雅黑" panose="020B0503020204020204" pitchFamily="34" charset="-122"/>
                  <a:ea typeface="微软雅黑" panose="020B0503020204020204" pitchFamily="34" charset="-122"/>
                </a:rPr>
                <a:t>概念</a:t>
              </a:r>
            </a:p>
          </p:txBody>
        </p:sp>
        <p:sp>
          <p:nvSpPr>
            <p:cNvPr id="12" name="TextBox 8"/>
            <p:cNvSpPr txBox="1"/>
            <p:nvPr/>
          </p:nvSpPr>
          <p:spPr>
            <a:xfrm>
              <a:off x="950972" y="3537646"/>
              <a:ext cx="473013" cy="170286"/>
            </a:xfrm>
            <a:prstGeom prst="rect">
              <a:avLst/>
            </a:prstGeom>
            <a:noFill/>
          </p:spPr>
          <p:txBody>
            <a:bodyPr wrap="none" lIns="68541" tIns="34271" rIns="68541" bIns="34271" rtlCol="0">
              <a:spAutoFit/>
            </a:bodyPr>
            <a:lstStyle/>
            <a:p>
              <a:pPr defTabSz="914033" fontAlgn="base">
                <a:spcBef>
                  <a:spcPct val="0"/>
                </a:spcBef>
                <a:spcAft>
                  <a:spcPct val="0"/>
                </a:spcAft>
                <a:defRPr/>
              </a:pPr>
              <a:r>
                <a:rPr lang="en-US" altLang="zh-CN" sz="1300" b="1" kern="0" dirty="0">
                  <a:solidFill>
                    <a:srgbClr val="000000"/>
                  </a:solidFill>
                  <a:latin typeface="华文细黑"/>
                  <a:ea typeface="华文细黑"/>
                </a:rPr>
                <a:t>1956</a:t>
              </a:r>
              <a:endParaRPr lang="zh-CN" altLang="en-US" sz="1300" b="1" kern="0" dirty="0">
                <a:solidFill>
                  <a:srgbClr val="000000"/>
                </a:solidFill>
                <a:latin typeface="华文细黑"/>
                <a:ea typeface="华文细黑"/>
              </a:endParaRPr>
            </a:p>
          </p:txBody>
        </p:sp>
        <p:sp>
          <p:nvSpPr>
            <p:cNvPr id="13" name="矩形 12"/>
            <p:cNvSpPr/>
            <p:nvPr/>
          </p:nvSpPr>
          <p:spPr>
            <a:xfrm>
              <a:off x="1781488" y="3540731"/>
              <a:ext cx="473013" cy="170286"/>
            </a:xfrm>
            <a:prstGeom prst="rect">
              <a:avLst/>
            </a:prstGeom>
          </p:spPr>
          <p:txBody>
            <a:bodyPr wrap="none" lIns="68541" tIns="34271" rIns="68541" bIns="34271">
              <a:spAutoFit/>
            </a:bodyPr>
            <a:lstStyle/>
            <a:p>
              <a:pPr defTabSz="914033" fontAlgn="base">
                <a:spcBef>
                  <a:spcPct val="0"/>
                </a:spcBef>
                <a:spcAft>
                  <a:spcPct val="0"/>
                </a:spcAft>
                <a:defRPr/>
              </a:pPr>
              <a:r>
                <a:rPr lang="en-US" altLang="zh-CN" sz="1300" b="1" kern="0" dirty="0">
                  <a:solidFill>
                    <a:srgbClr val="000000"/>
                  </a:solidFill>
                  <a:latin typeface="华文细黑"/>
                  <a:ea typeface="华文细黑"/>
                </a:rPr>
                <a:t>1974</a:t>
              </a:r>
              <a:endParaRPr lang="zh-CN" altLang="en-US" sz="1300" b="1" kern="0" dirty="0">
                <a:solidFill>
                  <a:srgbClr val="000000"/>
                </a:solidFill>
                <a:latin typeface="华文细黑"/>
                <a:ea typeface="华文细黑"/>
              </a:endParaRPr>
            </a:p>
          </p:txBody>
        </p:sp>
        <p:cxnSp>
          <p:nvCxnSpPr>
            <p:cNvPr id="14" name="直接连接符 13"/>
            <p:cNvCxnSpPr/>
            <p:nvPr/>
          </p:nvCxnSpPr>
          <p:spPr bwMode="auto">
            <a:xfrm>
              <a:off x="1950125" y="3366008"/>
              <a:ext cx="0" cy="217559"/>
            </a:xfrm>
            <a:prstGeom prst="line">
              <a:avLst/>
            </a:prstGeom>
            <a:noFill/>
            <a:ln>
              <a:solidFill>
                <a:srgbClr val="990000">
                  <a:lumMod val="40000"/>
                  <a:lumOff val="60000"/>
                </a:srgb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矩形 14"/>
            <p:cNvSpPr/>
            <p:nvPr/>
          </p:nvSpPr>
          <p:spPr>
            <a:xfrm>
              <a:off x="2732018" y="3538535"/>
              <a:ext cx="532446" cy="170286"/>
            </a:xfrm>
            <a:prstGeom prst="rect">
              <a:avLst/>
            </a:prstGeom>
          </p:spPr>
          <p:txBody>
            <a:bodyPr wrap="none" lIns="68541" tIns="34271" rIns="68541" bIns="34271">
              <a:spAutoFit/>
            </a:bodyPr>
            <a:lstStyle/>
            <a:p>
              <a:pPr defTabSz="914033" fontAlgn="base">
                <a:spcBef>
                  <a:spcPct val="0"/>
                </a:spcBef>
                <a:spcAft>
                  <a:spcPct val="0"/>
                </a:spcAft>
                <a:defRPr/>
              </a:pPr>
              <a:r>
                <a:rPr lang="en-US" altLang="zh-CN" sz="1300" b="1" kern="0" dirty="0">
                  <a:solidFill>
                    <a:srgbClr val="000000"/>
                  </a:solidFill>
                  <a:latin typeface="华文细黑"/>
                  <a:ea typeface="华文细黑"/>
                </a:rPr>
                <a:t>1980s</a:t>
              </a:r>
              <a:endParaRPr lang="zh-CN" altLang="en-US" sz="1300" b="1" kern="0" dirty="0">
                <a:solidFill>
                  <a:srgbClr val="000000"/>
                </a:solidFill>
                <a:latin typeface="华文细黑"/>
                <a:ea typeface="华文细黑"/>
              </a:endParaRPr>
            </a:p>
          </p:txBody>
        </p:sp>
        <p:cxnSp>
          <p:nvCxnSpPr>
            <p:cNvPr id="17" name="直接连接符 16"/>
            <p:cNvCxnSpPr/>
            <p:nvPr/>
          </p:nvCxnSpPr>
          <p:spPr bwMode="auto">
            <a:xfrm>
              <a:off x="2922458" y="3370403"/>
              <a:ext cx="0" cy="217559"/>
            </a:xfrm>
            <a:prstGeom prst="line">
              <a:avLst/>
            </a:prstGeom>
            <a:noFill/>
            <a:ln>
              <a:solidFill>
                <a:srgbClr val="990000">
                  <a:lumMod val="40000"/>
                  <a:lumOff val="60000"/>
                </a:srgb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a:off x="4152080" y="3370403"/>
              <a:ext cx="0" cy="217559"/>
            </a:xfrm>
            <a:prstGeom prst="line">
              <a:avLst/>
            </a:prstGeom>
            <a:noFill/>
            <a:ln>
              <a:solidFill>
                <a:srgbClr val="990000">
                  <a:lumMod val="40000"/>
                  <a:lumOff val="60000"/>
                </a:srgb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4"/>
            <p:cNvSpPr txBox="1"/>
            <p:nvPr/>
          </p:nvSpPr>
          <p:spPr>
            <a:xfrm>
              <a:off x="3931136" y="3529765"/>
              <a:ext cx="532446" cy="170286"/>
            </a:xfrm>
            <a:prstGeom prst="rect">
              <a:avLst/>
            </a:prstGeom>
          </p:spPr>
          <p:txBody>
            <a:bodyPr wrap="none" lIns="68541" tIns="34271" rIns="68541" bIns="34271">
              <a:spAutoFit/>
            </a:bodyPr>
            <a:lstStyle/>
            <a:p>
              <a:pPr defTabSz="914033" fontAlgn="base">
                <a:spcBef>
                  <a:spcPct val="0"/>
                </a:spcBef>
                <a:spcAft>
                  <a:spcPct val="0"/>
                </a:spcAft>
                <a:defRPr/>
              </a:pPr>
              <a:r>
                <a:rPr lang="en-US" altLang="zh-CN" sz="1300" b="1" kern="0" dirty="0">
                  <a:solidFill>
                    <a:srgbClr val="000000"/>
                  </a:solidFill>
                  <a:latin typeface="华文细黑"/>
                  <a:ea typeface="华文细黑"/>
                </a:rPr>
                <a:t>1990s</a:t>
              </a:r>
              <a:endParaRPr lang="zh-CN" altLang="en-US" sz="1300" b="1" kern="0" dirty="0">
                <a:solidFill>
                  <a:srgbClr val="000000"/>
                </a:solidFill>
                <a:latin typeface="华文细黑"/>
                <a:ea typeface="华文细黑"/>
              </a:endParaRPr>
            </a:p>
          </p:txBody>
        </p:sp>
        <p:cxnSp>
          <p:nvCxnSpPr>
            <p:cNvPr id="20" name="直接连接符 19"/>
            <p:cNvCxnSpPr/>
            <p:nvPr/>
          </p:nvCxnSpPr>
          <p:spPr bwMode="auto">
            <a:xfrm>
              <a:off x="4845599" y="3375720"/>
              <a:ext cx="0" cy="217559"/>
            </a:xfrm>
            <a:prstGeom prst="line">
              <a:avLst/>
            </a:prstGeom>
            <a:noFill/>
            <a:ln>
              <a:solidFill>
                <a:srgbClr val="990000">
                  <a:lumMod val="40000"/>
                  <a:lumOff val="60000"/>
                </a:srgb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16"/>
            <p:cNvSpPr txBox="1"/>
            <p:nvPr/>
          </p:nvSpPr>
          <p:spPr>
            <a:xfrm>
              <a:off x="4667108" y="3532007"/>
              <a:ext cx="473013" cy="170286"/>
            </a:xfrm>
            <a:prstGeom prst="rect">
              <a:avLst/>
            </a:prstGeom>
          </p:spPr>
          <p:txBody>
            <a:bodyPr wrap="none" lIns="68541" tIns="34271" rIns="68541" bIns="34271">
              <a:spAutoFit/>
            </a:bodyPr>
            <a:lstStyle/>
            <a:p>
              <a:pPr defTabSz="914033" fontAlgn="base">
                <a:spcBef>
                  <a:spcPct val="0"/>
                </a:spcBef>
                <a:spcAft>
                  <a:spcPct val="0"/>
                </a:spcAft>
                <a:defRPr/>
              </a:pPr>
              <a:r>
                <a:rPr lang="en-US" altLang="zh-CN" sz="1300" b="1" kern="0" dirty="0">
                  <a:solidFill>
                    <a:srgbClr val="000000"/>
                  </a:solidFill>
                  <a:latin typeface="华文细黑"/>
                  <a:ea typeface="华文细黑"/>
                </a:rPr>
                <a:t>1996</a:t>
              </a:r>
              <a:endParaRPr lang="zh-CN" altLang="en-US" sz="1300" b="1" kern="0" dirty="0">
                <a:solidFill>
                  <a:srgbClr val="000000"/>
                </a:solidFill>
                <a:latin typeface="华文细黑"/>
                <a:ea typeface="华文细黑"/>
              </a:endParaRPr>
            </a:p>
          </p:txBody>
        </p:sp>
        <p:cxnSp>
          <p:nvCxnSpPr>
            <p:cNvPr id="22" name="直接连接符 21"/>
            <p:cNvCxnSpPr/>
            <p:nvPr/>
          </p:nvCxnSpPr>
          <p:spPr bwMode="auto">
            <a:xfrm>
              <a:off x="6016411" y="3379053"/>
              <a:ext cx="0" cy="217559"/>
            </a:xfrm>
            <a:prstGeom prst="line">
              <a:avLst/>
            </a:prstGeom>
            <a:noFill/>
            <a:ln>
              <a:solidFill>
                <a:srgbClr val="990000">
                  <a:lumMod val="40000"/>
                  <a:lumOff val="60000"/>
                </a:srgb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18"/>
            <p:cNvSpPr txBox="1"/>
            <p:nvPr/>
          </p:nvSpPr>
          <p:spPr>
            <a:xfrm>
              <a:off x="5841552" y="3536589"/>
              <a:ext cx="473013" cy="170286"/>
            </a:xfrm>
            <a:prstGeom prst="rect">
              <a:avLst/>
            </a:prstGeom>
          </p:spPr>
          <p:txBody>
            <a:bodyPr wrap="none" lIns="68541" tIns="34271" rIns="68541" bIns="34271">
              <a:spAutoFit/>
            </a:bodyPr>
            <a:lstStyle/>
            <a:p>
              <a:pPr defTabSz="914033" fontAlgn="base">
                <a:spcBef>
                  <a:spcPct val="0"/>
                </a:spcBef>
                <a:spcAft>
                  <a:spcPct val="0"/>
                </a:spcAft>
                <a:defRPr/>
              </a:pPr>
              <a:r>
                <a:rPr lang="en-US" altLang="zh-CN" sz="1300" b="1" kern="0" dirty="0">
                  <a:solidFill>
                    <a:srgbClr val="C00000"/>
                  </a:solidFill>
                  <a:latin typeface="华文细黑"/>
                  <a:ea typeface="华文细黑"/>
                </a:rPr>
                <a:t>2006</a:t>
              </a:r>
              <a:endParaRPr lang="zh-CN" altLang="en-US" sz="1300" b="1" kern="0" dirty="0">
                <a:solidFill>
                  <a:srgbClr val="C00000"/>
                </a:solidFill>
                <a:latin typeface="华文细黑"/>
                <a:ea typeface="华文细黑"/>
              </a:endParaRPr>
            </a:p>
          </p:txBody>
        </p:sp>
        <p:cxnSp>
          <p:nvCxnSpPr>
            <p:cNvPr id="24" name="直接连接符 23"/>
            <p:cNvCxnSpPr/>
            <p:nvPr/>
          </p:nvCxnSpPr>
          <p:spPr bwMode="auto">
            <a:xfrm>
              <a:off x="7391808" y="3375115"/>
              <a:ext cx="0" cy="217559"/>
            </a:xfrm>
            <a:prstGeom prst="line">
              <a:avLst/>
            </a:prstGeom>
            <a:noFill/>
            <a:ln>
              <a:solidFill>
                <a:srgbClr val="990000">
                  <a:lumMod val="40000"/>
                  <a:lumOff val="60000"/>
                </a:srgb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0"/>
            <p:cNvSpPr txBox="1"/>
            <p:nvPr/>
          </p:nvSpPr>
          <p:spPr>
            <a:xfrm>
              <a:off x="7210019" y="3540531"/>
              <a:ext cx="473013" cy="170286"/>
            </a:xfrm>
            <a:prstGeom prst="rect">
              <a:avLst/>
            </a:prstGeom>
          </p:spPr>
          <p:txBody>
            <a:bodyPr wrap="none" lIns="68541" tIns="34271" rIns="68541" bIns="34271">
              <a:spAutoFit/>
            </a:bodyPr>
            <a:lstStyle/>
            <a:p>
              <a:pPr defTabSz="914033" fontAlgn="base">
                <a:spcBef>
                  <a:spcPct val="0"/>
                </a:spcBef>
                <a:spcAft>
                  <a:spcPct val="0"/>
                </a:spcAft>
                <a:defRPr/>
              </a:pPr>
              <a:r>
                <a:rPr lang="en-US" altLang="zh-CN" sz="1300" b="1" kern="0" dirty="0">
                  <a:solidFill>
                    <a:srgbClr val="000000"/>
                  </a:solidFill>
                  <a:latin typeface="华文细黑"/>
                  <a:ea typeface="华文细黑"/>
                </a:rPr>
                <a:t>2016</a:t>
              </a:r>
              <a:endParaRPr lang="zh-CN" altLang="en-US" sz="1300" b="1" kern="0" dirty="0">
                <a:solidFill>
                  <a:srgbClr val="000000"/>
                </a:solidFill>
                <a:latin typeface="华文细黑"/>
                <a:ea typeface="华文细黑"/>
              </a:endParaRPr>
            </a:p>
          </p:txBody>
        </p:sp>
        <p:sp>
          <p:nvSpPr>
            <p:cNvPr id="26" name="圆角矩形标注 25"/>
            <p:cNvSpPr/>
            <p:nvPr/>
          </p:nvSpPr>
          <p:spPr bwMode="auto">
            <a:xfrm>
              <a:off x="1713704" y="2326050"/>
              <a:ext cx="907339" cy="656679"/>
            </a:xfrm>
            <a:prstGeom prst="wedgeRoundRectCallout">
              <a:avLst>
                <a:gd name="adj1" fmla="val -10369"/>
                <a:gd name="adj2" fmla="val 83114"/>
                <a:gd name="adj3" fmla="val 16667"/>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C00000"/>
              </a:solidFill>
              <a:prstDash val="solid"/>
            </a:ln>
            <a:effectLst>
              <a:outerShdw blurRad="40000" dist="20000" dir="5400000" rotWithShape="0">
                <a:srgbClr val="000000">
                  <a:alpha val="38000"/>
                </a:srgbClr>
              </a:outerShdw>
            </a:effectLst>
          </p:spPr>
          <p:txBody>
            <a:bodyPr vert="horz" wrap="square" lIns="26985" tIns="34271" rIns="53971" bIns="34271" numCol="1" rtlCol="0" anchor="t" anchorCtr="0" compatLnSpc="1">
              <a:prstTxWarp prst="textNoShape">
                <a:avLst/>
              </a:prstTxWarp>
            </a:bodyPr>
            <a:lstStyle/>
            <a:p>
              <a:pPr defTabSz="914033" fontAlgn="base">
                <a:spcBef>
                  <a:spcPct val="0"/>
                </a:spcBef>
                <a:spcAft>
                  <a:spcPct val="0"/>
                </a:spcAft>
                <a:buClr>
                  <a:srgbClr val="CC9900"/>
                </a:buClr>
                <a:defRPr/>
              </a:pPr>
              <a:r>
                <a:rPr lang="zh-CN" altLang="en-US" sz="1200" kern="0" dirty="0">
                  <a:solidFill>
                    <a:srgbClr val="C00000"/>
                  </a:solidFill>
                  <a:latin typeface="微软雅黑" panose="020B0503020204020204" pitchFamily="34" charset="-122"/>
                  <a:ea typeface="微软雅黑" panose="020B0503020204020204" pitchFamily="34" charset="-122"/>
                </a:rPr>
                <a:t>第一次浪潮：</a:t>
              </a:r>
              <a:r>
                <a:rPr lang="en-US" altLang="zh-CN" sz="1200" kern="0" dirty="0">
                  <a:solidFill>
                    <a:srgbClr val="C00000"/>
                  </a:solidFill>
                  <a:latin typeface="微软雅黑" panose="020B0503020204020204" pitchFamily="34" charset="-122"/>
                  <a:ea typeface="微软雅黑" panose="020B0503020204020204" pitchFamily="34" charset="-122"/>
                </a:rPr>
                <a:t>AI</a:t>
              </a:r>
              <a:r>
                <a:rPr lang="zh-CN" altLang="en-US" sz="1200" kern="0" dirty="0">
                  <a:solidFill>
                    <a:srgbClr val="C00000"/>
                  </a:solidFill>
                  <a:latin typeface="微软雅黑" panose="020B0503020204020204" pitchFamily="34" charset="-122"/>
                  <a:ea typeface="微软雅黑" panose="020B0503020204020204" pitchFamily="34" charset="-122"/>
                </a:rPr>
                <a:t>算法</a:t>
              </a:r>
              <a:r>
                <a:rPr lang="en-US" altLang="zh-CN" sz="1200" kern="0" dirty="0">
                  <a:solidFill>
                    <a:srgbClr val="000000"/>
                  </a:solidFill>
                  <a:latin typeface="微软雅黑" panose="020B0503020204020204" pitchFamily="34" charset="-122"/>
                  <a:ea typeface="微软雅黑" panose="020B0503020204020204" pitchFamily="34" charset="-122"/>
                </a:rPr>
                <a:t>-</a:t>
              </a:r>
              <a:r>
                <a:rPr lang="zh-CN" altLang="en-US" sz="1200" kern="0" dirty="0">
                  <a:solidFill>
                    <a:srgbClr val="000000"/>
                  </a:solidFill>
                  <a:latin typeface="微软雅黑" panose="020B0503020204020204" pitchFamily="34" charset="-122"/>
                  <a:ea typeface="微软雅黑" panose="020B0503020204020204" pitchFamily="34" charset="-122"/>
                </a:rPr>
                <a:t>加强式学习、感知机、专家系统等</a:t>
              </a:r>
            </a:p>
          </p:txBody>
        </p:sp>
        <p:cxnSp>
          <p:nvCxnSpPr>
            <p:cNvPr id="27" name="直接连接符 26"/>
            <p:cNvCxnSpPr/>
            <p:nvPr/>
          </p:nvCxnSpPr>
          <p:spPr bwMode="auto">
            <a:xfrm>
              <a:off x="6782077" y="3382994"/>
              <a:ext cx="0" cy="217559"/>
            </a:xfrm>
            <a:prstGeom prst="line">
              <a:avLst/>
            </a:prstGeom>
            <a:noFill/>
            <a:ln>
              <a:solidFill>
                <a:srgbClr val="990000">
                  <a:lumMod val="40000"/>
                  <a:lumOff val="60000"/>
                </a:srgb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3"/>
            <p:cNvSpPr txBox="1"/>
            <p:nvPr/>
          </p:nvSpPr>
          <p:spPr>
            <a:xfrm>
              <a:off x="6610655" y="3536592"/>
              <a:ext cx="473013" cy="170286"/>
            </a:xfrm>
            <a:prstGeom prst="rect">
              <a:avLst/>
            </a:prstGeom>
          </p:spPr>
          <p:txBody>
            <a:bodyPr wrap="none" lIns="68541" tIns="34271" rIns="68541" bIns="34271">
              <a:spAutoFit/>
            </a:bodyPr>
            <a:lstStyle/>
            <a:p>
              <a:pPr defTabSz="914033" fontAlgn="base">
                <a:spcBef>
                  <a:spcPct val="0"/>
                </a:spcBef>
                <a:spcAft>
                  <a:spcPct val="0"/>
                </a:spcAft>
                <a:defRPr/>
              </a:pPr>
              <a:r>
                <a:rPr lang="en-US" altLang="zh-CN" sz="1300" b="1" kern="0" dirty="0">
                  <a:solidFill>
                    <a:srgbClr val="C00000"/>
                  </a:solidFill>
                  <a:latin typeface="华文细黑"/>
                  <a:ea typeface="华文细黑"/>
                </a:rPr>
                <a:t>2012</a:t>
              </a:r>
              <a:endParaRPr lang="zh-CN" altLang="en-US" sz="1300" b="1" kern="0" dirty="0">
                <a:solidFill>
                  <a:srgbClr val="C00000"/>
                </a:solidFill>
                <a:latin typeface="华文细黑"/>
                <a:ea typeface="华文细黑"/>
              </a:endParaRPr>
            </a:p>
          </p:txBody>
        </p:sp>
        <p:sp>
          <p:nvSpPr>
            <p:cNvPr id="29" name="圆角矩形标注 28"/>
            <p:cNvSpPr/>
            <p:nvPr/>
          </p:nvSpPr>
          <p:spPr bwMode="auto">
            <a:xfrm>
              <a:off x="2750399" y="2323421"/>
              <a:ext cx="1645250" cy="692990"/>
            </a:xfrm>
            <a:prstGeom prst="wedgeRoundRectCallout">
              <a:avLst>
                <a:gd name="adj1" fmla="val -6400"/>
                <a:gd name="adj2" fmla="val 70588"/>
                <a:gd name="adj3" fmla="val 16667"/>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C00000"/>
              </a:solidFill>
              <a:prstDash val="solid"/>
            </a:ln>
            <a:effectLst>
              <a:outerShdw blurRad="40000" dist="20000" dir="5400000" rotWithShape="0">
                <a:srgbClr val="000000">
                  <a:alpha val="38000"/>
                </a:srgbClr>
              </a:outerShdw>
            </a:effectLst>
          </p:spPr>
          <p:txBody>
            <a:bodyPr vert="horz" wrap="square" lIns="26985" tIns="34271" rIns="26985" bIns="34271" numCol="1" rtlCol="0" anchor="t" anchorCtr="0" compatLnSpc="1">
              <a:prstTxWarp prst="textNoShape">
                <a:avLst/>
              </a:prstTxWarp>
            </a:bodyPr>
            <a:lstStyle/>
            <a:p>
              <a:pPr defTabSz="1218784"/>
              <a:r>
                <a:rPr lang="zh-CN" altLang="en-US" sz="1200" kern="0" dirty="0">
                  <a:solidFill>
                    <a:srgbClr val="C00000"/>
                  </a:solidFill>
                  <a:latin typeface="微软雅黑" panose="020B0503020204020204" pitchFamily="34" charset="-122"/>
                  <a:ea typeface="微软雅黑" panose="020B0503020204020204" pitchFamily="34" charset="-122"/>
                </a:rPr>
                <a:t>第二次浪潮：知识工程系统</a:t>
              </a:r>
              <a:r>
                <a:rPr lang="en-US" altLang="zh-CN" sz="1200" kern="0" dirty="0">
                  <a:solidFill>
                    <a:srgbClr val="000000"/>
                  </a:solidFill>
                  <a:latin typeface="微软雅黑" panose="020B0503020204020204" pitchFamily="34" charset="-122"/>
                  <a:ea typeface="微软雅黑" panose="020B0503020204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rPr>
                <a:t>美日立项</a:t>
              </a:r>
              <a:r>
                <a:rPr lang="en-US" altLang="zh-CN" sz="1200" dirty="0">
                  <a:solidFill>
                    <a:prstClr val="black"/>
                  </a:solidFill>
                  <a:latin typeface="微软雅黑" panose="020B0503020204020204" pitchFamily="34" charset="-122"/>
                  <a:ea typeface="微软雅黑" panose="020B0503020204020204" pitchFamily="34" charset="-122"/>
                </a:rPr>
                <a:t>AI</a:t>
              </a:r>
              <a:r>
                <a:rPr lang="zh-CN" altLang="en-US" sz="1200" dirty="0">
                  <a:solidFill>
                    <a:prstClr val="black"/>
                  </a:solidFill>
                  <a:latin typeface="微软雅黑" panose="020B0503020204020204" pitchFamily="34" charset="-122"/>
                  <a:ea typeface="微软雅黑" panose="020B0503020204020204" pitchFamily="34" charset="-122"/>
                </a:rPr>
                <a:t>研究，发展更可视化的决策树模型和突破早期感知机局限的多层人工神经网络</a:t>
              </a:r>
              <a:endParaRPr lang="zh-CN" altLang="en-US" sz="1200" kern="0" dirty="0">
                <a:solidFill>
                  <a:srgbClr val="000000"/>
                </a:solidFill>
                <a:latin typeface="微软雅黑" panose="020B0503020204020204" pitchFamily="34" charset="-122"/>
                <a:ea typeface="微软雅黑" panose="020B0503020204020204" pitchFamily="34" charset="-122"/>
              </a:endParaRPr>
            </a:p>
          </p:txBody>
        </p:sp>
        <p:sp>
          <p:nvSpPr>
            <p:cNvPr id="30" name="圆角矩形标注 29"/>
            <p:cNvSpPr/>
            <p:nvPr/>
          </p:nvSpPr>
          <p:spPr bwMode="auto">
            <a:xfrm>
              <a:off x="4559511" y="2305190"/>
              <a:ext cx="941093" cy="600382"/>
            </a:xfrm>
            <a:prstGeom prst="wedgeRoundRectCallout">
              <a:avLst>
                <a:gd name="adj1" fmla="val -6555"/>
                <a:gd name="adj2" fmla="val 136573"/>
                <a:gd name="adj3" fmla="val 16667"/>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C00000"/>
              </a:solidFill>
              <a:prstDash val="solid"/>
            </a:ln>
            <a:effectLst>
              <a:outerShdw blurRad="40000" dist="20000" dir="5400000" rotWithShape="0">
                <a:srgbClr val="000000">
                  <a:alpha val="38000"/>
                </a:srgbClr>
              </a:outerShdw>
            </a:effectLst>
          </p:spPr>
          <p:txBody>
            <a:bodyPr vert="horz" wrap="square" lIns="26985" tIns="34271" rIns="0" bIns="34271" numCol="1" rtlCol="0" anchor="t" anchorCtr="0" compatLnSpc="1">
              <a:prstTxWarp prst="textNoShape">
                <a:avLst/>
              </a:prstTxWarp>
            </a:bodyPr>
            <a:lstStyle/>
            <a:p>
              <a:pPr defTabSz="914033" fontAlgn="base">
                <a:spcBef>
                  <a:spcPct val="0"/>
                </a:spcBef>
                <a:spcAft>
                  <a:spcPct val="0"/>
                </a:spcAft>
                <a:buClr>
                  <a:srgbClr val="CC9900"/>
                </a:buClr>
                <a:defRPr/>
              </a:pPr>
              <a:r>
                <a:rPr lang="zh-CN" altLang="en-US" sz="1200" kern="0" dirty="0">
                  <a:solidFill>
                    <a:srgbClr val="C00000"/>
                  </a:solidFill>
                  <a:latin typeface="微软雅黑" panose="020B0503020204020204" pitchFamily="34" charset="-122"/>
                  <a:ea typeface="微软雅黑" panose="020B0503020204020204" pitchFamily="34" charset="-122"/>
                </a:rPr>
                <a:t>复苏期：传统机器学习</a:t>
              </a:r>
              <a:r>
                <a:rPr lang="zh-CN" altLang="en-US" sz="1200" kern="0" dirty="0">
                  <a:solidFill>
                    <a:srgbClr val="000000"/>
                  </a:solidFill>
                  <a:latin typeface="微软雅黑" panose="020B0503020204020204" pitchFamily="34" charset="-122"/>
                  <a:ea typeface="微软雅黑" panose="020B0503020204020204" pitchFamily="34" charset="-122"/>
                </a:rPr>
                <a:t>，</a:t>
              </a:r>
              <a:r>
                <a:rPr lang="en-US" altLang="zh-CN" sz="1200" kern="0" dirty="0">
                  <a:solidFill>
                    <a:srgbClr val="000000"/>
                  </a:solidFill>
                  <a:latin typeface="微软雅黑" panose="020B0503020204020204" pitchFamily="34" charset="-122"/>
                  <a:ea typeface="微软雅黑" panose="020B0503020204020204" pitchFamily="34" charset="-122"/>
                </a:rPr>
                <a:t>1997</a:t>
              </a:r>
              <a:r>
                <a:rPr lang="zh-CN" altLang="en-US" sz="1200" kern="0" dirty="0">
                  <a:solidFill>
                    <a:srgbClr val="000000"/>
                  </a:solidFill>
                  <a:latin typeface="微软雅黑" panose="020B0503020204020204" pitchFamily="34" charset="-122"/>
                  <a:ea typeface="微软雅黑" panose="020B0503020204020204" pitchFamily="34" charset="-122"/>
                </a:rPr>
                <a:t>年</a:t>
              </a:r>
              <a:r>
                <a:rPr lang="en-US" altLang="zh-CN" sz="1200" kern="0" dirty="0">
                  <a:solidFill>
                    <a:srgbClr val="000000"/>
                  </a:solidFill>
                  <a:latin typeface="微软雅黑" panose="020B0503020204020204" pitchFamily="34" charset="-122"/>
                  <a:ea typeface="微软雅黑" panose="020B0503020204020204" pitchFamily="34" charset="-122"/>
                </a:rPr>
                <a:t>IBM</a:t>
              </a:r>
              <a:r>
                <a:rPr lang="zh-CN" altLang="en-US" sz="1200" kern="0" dirty="0">
                  <a:solidFill>
                    <a:srgbClr val="000000"/>
                  </a:solidFill>
                  <a:latin typeface="微软雅黑" panose="020B0503020204020204" pitchFamily="34" charset="-122"/>
                  <a:ea typeface="微软雅黑" panose="020B0503020204020204" pitchFamily="34" charset="-122"/>
                </a:rPr>
                <a:t>深蓝战胜国际象棋世界冠军</a:t>
              </a:r>
            </a:p>
          </p:txBody>
        </p:sp>
        <p:sp>
          <p:nvSpPr>
            <p:cNvPr id="31" name="矩形 30"/>
            <p:cNvSpPr/>
            <p:nvPr/>
          </p:nvSpPr>
          <p:spPr>
            <a:xfrm>
              <a:off x="4757263" y="4054198"/>
              <a:ext cx="3076549" cy="170257"/>
            </a:xfrm>
            <a:prstGeom prst="rect">
              <a:avLst/>
            </a:prstGeom>
            <a:solidFill>
              <a:srgbClr val="99CCFF"/>
            </a:solidFill>
            <a:ln w="9525" cap="flat" cmpd="sng" algn="ctr">
              <a:solidFill>
                <a:srgbClr val="FFFFFF">
                  <a:shade val="95000"/>
                  <a:satMod val="105000"/>
                </a:srgbClr>
              </a:solidFill>
              <a:prstDash val="solid"/>
            </a:ln>
            <a:effectLst>
              <a:outerShdw blurRad="40000" dist="20000" dir="5400000" rotWithShape="0">
                <a:srgbClr val="000000">
                  <a:alpha val="38000"/>
                </a:srgbClr>
              </a:outerShdw>
            </a:effectLst>
          </p:spPr>
          <p:txBody>
            <a:bodyPr wrap="square" lIns="68541" tIns="34271" rIns="68541" bIns="34271" anchor="ctr">
              <a:spAutoFit/>
            </a:bodyPr>
            <a:lstStyle/>
            <a:p>
              <a:pPr algn="ctr" defTabSz="914033" fontAlgn="base">
                <a:spcBef>
                  <a:spcPct val="0"/>
                </a:spcBef>
                <a:spcAft>
                  <a:spcPct val="0"/>
                </a:spcAft>
                <a:defRPr/>
              </a:pPr>
              <a:r>
                <a:rPr lang="zh-CN" altLang="en-US" sz="1300" kern="0" dirty="0">
                  <a:solidFill>
                    <a:srgbClr val="000000"/>
                  </a:solidFill>
                  <a:latin typeface="微软雅黑" panose="020B0503020204020204" pitchFamily="34" charset="-122"/>
                  <a:ea typeface="微软雅黑" panose="020B0503020204020204" pitchFamily="34" charset="-122"/>
                </a:rPr>
                <a:t>                                     企业投资主导</a:t>
              </a:r>
            </a:p>
          </p:txBody>
        </p:sp>
        <p:sp>
          <p:nvSpPr>
            <p:cNvPr id="32" name="矩形 31"/>
            <p:cNvSpPr/>
            <p:nvPr/>
          </p:nvSpPr>
          <p:spPr>
            <a:xfrm>
              <a:off x="807641" y="4058140"/>
              <a:ext cx="3693245" cy="170257"/>
            </a:xfrm>
            <a:prstGeom prst="rect">
              <a:avLst/>
            </a:prstGeom>
            <a:solidFill>
              <a:srgbClr val="FFCC66">
                <a:lumMod val="60000"/>
                <a:lumOff val="40000"/>
              </a:srgbClr>
            </a:solidFill>
            <a:ln w="9525" cap="flat" cmpd="sng" algn="ctr">
              <a:solidFill>
                <a:srgbClr val="FFFFFF">
                  <a:shade val="95000"/>
                  <a:satMod val="105000"/>
                </a:srgbClr>
              </a:solidFill>
              <a:prstDash val="solid"/>
            </a:ln>
            <a:effectLst>
              <a:outerShdw blurRad="40000" dist="20000" dir="5400000" rotWithShape="0">
                <a:srgbClr val="000000">
                  <a:alpha val="38000"/>
                </a:srgbClr>
              </a:outerShdw>
            </a:effectLst>
          </p:spPr>
          <p:txBody>
            <a:bodyPr wrap="square" lIns="68541" tIns="34271" rIns="68541" bIns="34271" anchor="ctr">
              <a:spAutoFit/>
            </a:bodyPr>
            <a:lstStyle/>
            <a:p>
              <a:pPr defTabSz="914033" fontAlgn="base">
                <a:spcBef>
                  <a:spcPct val="0"/>
                </a:spcBef>
                <a:spcAft>
                  <a:spcPct val="0"/>
                </a:spcAft>
                <a:defRPr/>
              </a:pPr>
              <a:r>
                <a:rPr lang="zh-CN" altLang="en-US" sz="1300" kern="0" dirty="0">
                  <a:solidFill>
                    <a:srgbClr val="000000"/>
                  </a:solidFill>
                  <a:latin typeface="微软雅黑" panose="020B0503020204020204" pitchFamily="34" charset="-122"/>
                  <a:ea typeface="微软雅黑" panose="020B0503020204020204" pitchFamily="34" charset="-122"/>
                </a:rPr>
                <a:t>                      政府投资主导</a:t>
              </a:r>
            </a:p>
          </p:txBody>
        </p:sp>
        <p:sp>
          <p:nvSpPr>
            <p:cNvPr id="33" name="圆角矩形标注 32"/>
            <p:cNvSpPr/>
            <p:nvPr/>
          </p:nvSpPr>
          <p:spPr bwMode="auto">
            <a:xfrm>
              <a:off x="5647835" y="2358147"/>
              <a:ext cx="1006308" cy="625843"/>
            </a:xfrm>
            <a:prstGeom prst="wedgeRoundRectCallout">
              <a:avLst>
                <a:gd name="adj1" fmla="val -9542"/>
                <a:gd name="adj2" fmla="val 108153"/>
                <a:gd name="adj3" fmla="val 16667"/>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C00000"/>
              </a:solidFill>
              <a:prstDash val="solid"/>
            </a:ln>
            <a:effectLst>
              <a:outerShdw blurRad="40000" dist="20000" dir="5400000" rotWithShape="0">
                <a:srgbClr val="000000">
                  <a:alpha val="38000"/>
                </a:srgbClr>
              </a:outerShdw>
            </a:effectLst>
          </p:spPr>
          <p:txBody>
            <a:bodyPr vert="horz" wrap="square" lIns="26985" tIns="34271" rIns="0" bIns="34271" numCol="1" rtlCol="0" anchor="t" anchorCtr="0" compatLnSpc="1">
              <a:prstTxWarp prst="textNoShape">
                <a:avLst/>
              </a:prstTxWarp>
            </a:bodyPr>
            <a:lstStyle/>
            <a:p>
              <a:pPr defTabSz="914033" fontAlgn="base">
                <a:spcBef>
                  <a:spcPct val="0"/>
                </a:spcBef>
                <a:spcAft>
                  <a:spcPct val="0"/>
                </a:spcAft>
                <a:buClr>
                  <a:srgbClr val="CC9900"/>
                </a:buClr>
              </a:pPr>
              <a:r>
                <a:rPr lang="en-US" altLang="zh-CN" sz="1200" kern="0" dirty="0">
                  <a:solidFill>
                    <a:prstClr val="black"/>
                  </a:solidFill>
                  <a:latin typeface="微软雅黑" panose="020B0503020204020204" pitchFamily="34" charset="-122"/>
                  <a:ea typeface="微软雅黑" panose="020B0503020204020204" pitchFamily="34" charset="-122"/>
                </a:rPr>
                <a:t>Geoffrey Hinton</a:t>
              </a:r>
              <a:r>
                <a:rPr lang="zh-CN" altLang="en-US" sz="1200" kern="0" dirty="0">
                  <a:solidFill>
                    <a:prstClr val="black"/>
                  </a:solidFill>
                  <a:latin typeface="微软雅黑" panose="020B0503020204020204" pitchFamily="34" charset="-122"/>
                  <a:ea typeface="微软雅黑" panose="020B0503020204020204" pitchFamily="34" charset="-122"/>
                </a:rPr>
                <a:t>在</a:t>
              </a:r>
              <a:r>
                <a:rPr lang="en-US" altLang="zh-CN" sz="1200" kern="0" dirty="0">
                  <a:solidFill>
                    <a:prstClr val="black"/>
                  </a:solidFill>
                  <a:latin typeface="微软雅黑" panose="020B0503020204020204" pitchFamily="34" charset="-122"/>
                  <a:ea typeface="微软雅黑" panose="020B0503020204020204" pitchFamily="34" charset="-122"/>
                </a:rPr>
                <a:t>《</a:t>
              </a:r>
              <a:r>
                <a:rPr lang="zh-CN" altLang="en-US" sz="1200" kern="0" dirty="0">
                  <a:solidFill>
                    <a:prstClr val="black"/>
                  </a:solidFill>
                  <a:latin typeface="微软雅黑" panose="020B0503020204020204" pitchFamily="34" charset="-122"/>
                  <a:ea typeface="微软雅黑" panose="020B0503020204020204" pitchFamily="34" charset="-122"/>
                </a:rPr>
                <a:t>科学</a:t>
              </a:r>
              <a:r>
                <a:rPr lang="en-US" altLang="zh-CN" sz="1200" kern="0" dirty="0">
                  <a:solidFill>
                    <a:prstClr val="black"/>
                  </a:solidFill>
                  <a:latin typeface="微软雅黑" panose="020B0503020204020204" pitchFamily="34" charset="-122"/>
                  <a:ea typeface="微软雅黑" panose="020B0503020204020204" pitchFamily="34" charset="-122"/>
                </a:rPr>
                <a:t>》</a:t>
              </a:r>
              <a:r>
                <a:rPr lang="zh-CN" altLang="en-US" sz="1200" kern="0" dirty="0">
                  <a:solidFill>
                    <a:prstClr val="black"/>
                  </a:solidFill>
                  <a:latin typeface="微软雅黑" panose="020B0503020204020204" pitchFamily="34" charset="-122"/>
                  <a:ea typeface="微软雅黑" panose="020B0503020204020204" pitchFamily="34" charset="-122"/>
                </a:rPr>
                <a:t>杂志发表论文，开启深度学习时代</a:t>
              </a:r>
            </a:p>
          </p:txBody>
        </p:sp>
        <p:sp>
          <p:nvSpPr>
            <p:cNvPr id="34" name="矩形 33"/>
            <p:cNvSpPr/>
            <p:nvPr/>
          </p:nvSpPr>
          <p:spPr>
            <a:xfrm>
              <a:off x="6292695" y="3714187"/>
              <a:ext cx="966000" cy="170257"/>
            </a:xfrm>
            <a:prstGeom prst="rect">
              <a:avLst/>
            </a:prstGeom>
          </p:spPr>
          <p:txBody>
            <a:bodyPr wrap="square" lIns="68541" tIns="34271" rIns="68541" bIns="34271">
              <a:spAutoFit/>
            </a:bodyPr>
            <a:lstStyle/>
            <a:p>
              <a:pPr algn="ctr" defTabSz="914033" fontAlgn="base">
                <a:spcBef>
                  <a:spcPct val="0"/>
                </a:spcBef>
                <a:spcAft>
                  <a:spcPct val="0"/>
                </a:spcAft>
                <a:defRPr/>
              </a:pPr>
              <a:endParaRPr lang="zh-CN" altLang="en-US" sz="1300" kern="0" dirty="0">
                <a:solidFill>
                  <a:srgbClr val="000000"/>
                </a:solidFill>
                <a:latin typeface="华文细黑"/>
                <a:ea typeface="华文细黑"/>
              </a:endParaRPr>
            </a:p>
          </p:txBody>
        </p:sp>
        <p:sp>
          <p:nvSpPr>
            <p:cNvPr id="35" name="圆角矩形标注 34"/>
            <p:cNvSpPr/>
            <p:nvPr/>
          </p:nvSpPr>
          <p:spPr bwMode="auto">
            <a:xfrm>
              <a:off x="2232913" y="4255397"/>
              <a:ext cx="1287159" cy="620613"/>
            </a:xfrm>
            <a:prstGeom prst="wedgeRoundRectCallout">
              <a:avLst>
                <a:gd name="adj1" fmla="val -24020"/>
                <a:gd name="adj2" fmla="val -127901"/>
                <a:gd name="adj3" fmla="val 16667"/>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00B050"/>
              </a:solidFill>
              <a:prstDash val="solid"/>
            </a:ln>
            <a:effectLst>
              <a:outerShdw blurRad="40000" dist="20000" dir="5400000" rotWithShape="0">
                <a:srgbClr val="000000">
                  <a:alpha val="38000"/>
                </a:srgbClr>
              </a:outerShdw>
            </a:effectLst>
          </p:spPr>
          <p:txBody>
            <a:bodyPr vert="horz" wrap="square" lIns="68541" tIns="34271" rIns="68541" bIns="34271" numCol="1" rtlCol="0" anchor="t" anchorCtr="0" compatLnSpc="1">
              <a:prstTxWarp prst="textNoShape">
                <a:avLst/>
              </a:prstTxWarp>
            </a:bodyPr>
            <a:lstStyle/>
            <a:p>
              <a:pPr defTabSz="914033" fontAlgn="base">
                <a:spcBef>
                  <a:spcPct val="0"/>
                </a:spcBef>
                <a:spcAft>
                  <a:spcPct val="0"/>
                </a:spcAft>
                <a:buClr>
                  <a:srgbClr val="CC9900"/>
                </a:buClr>
              </a:pPr>
              <a:r>
                <a:rPr lang="zh-CN" altLang="en-US" sz="1200" kern="0" dirty="0">
                  <a:solidFill>
                    <a:srgbClr val="000000"/>
                  </a:solidFill>
                  <a:latin typeface="微软雅黑" panose="020B0503020204020204" pitchFamily="34" charset="-122"/>
                  <a:ea typeface="微软雅黑" panose="020B0503020204020204" pitchFamily="34" charset="-122"/>
                </a:rPr>
                <a:t>第一次低谷：专家系统等算法由于在当时存在知识获取难等问题，导致很多项目失败</a:t>
              </a:r>
            </a:p>
          </p:txBody>
        </p:sp>
        <p:sp>
          <p:nvSpPr>
            <p:cNvPr id="36" name="圆角矩形标注 35"/>
            <p:cNvSpPr/>
            <p:nvPr/>
          </p:nvSpPr>
          <p:spPr bwMode="auto">
            <a:xfrm>
              <a:off x="3814926" y="4164132"/>
              <a:ext cx="2193129" cy="655000"/>
            </a:xfrm>
            <a:prstGeom prst="wedgeRoundRectCallout">
              <a:avLst>
                <a:gd name="adj1" fmla="val -40782"/>
                <a:gd name="adj2" fmla="val -104409"/>
                <a:gd name="adj3" fmla="val 16667"/>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00B050"/>
              </a:solidFill>
              <a:prstDash val="solid"/>
            </a:ln>
            <a:effectLst>
              <a:outerShdw blurRad="40000" dist="20000" dir="5400000" rotWithShape="0">
                <a:srgbClr val="000000">
                  <a:alpha val="38000"/>
                </a:srgbClr>
              </a:outerShdw>
            </a:effectLst>
          </p:spPr>
          <p:txBody>
            <a:bodyPr vert="horz" wrap="square" lIns="68541" tIns="34271" rIns="68541" bIns="34271" numCol="1" rtlCol="0" anchor="t" anchorCtr="0" compatLnSpc="1">
              <a:prstTxWarp prst="textNoShape">
                <a:avLst/>
              </a:prstTxWarp>
            </a:bodyPr>
            <a:lstStyle/>
            <a:p>
              <a:pPr defTabSz="1218784"/>
              <a:r>
                <a:rPr lang="zh-CN" altLang="en-US" sz="1200" kern="0" dirty="0">
                  <a:solidFill>
                    <a:srgbClr val="000000"/>
                  </a:solidFill>
                  <a:latin typeface="微软雅黑" panose="020B0503020204020204" pitchFamily="34" charset="-122"/>
                  <a:ea typeface="微软雅黑" panose="020B0503020204020204" pitchFamily="34" charset="-122"/>
                </a:rPr>
                <a:t>第二次低谷：计算机能力</a:t>
              </a:r>
              <a:r>
                <a:rPr lang="zh-CN" altLang="en-US" sz="1200" dirty="0">
                  <a:solidFill>
                    <a:prstClr val="black"/>
                  </a:solidFill>
                  <a:latin typeface="微软雅黑" panose="020B0503020204020204" pitchFamily="34" charset="-122"/>
                  <a:ea typeface="微软雅黑" panose="020B0503020204020204" pitchFamily="34" charset="-122"/>
                </a:rPr>
                <a:t>难以模拟复杂度高及规模大的神经网络。</a:t>
              </a:r>
              <a:r>
                <a:rPr lang="en-US" sz="1200" dirty="0">
                  <a:solidFill>
                    <a:prstClr val="black"/>
                  </a:solidFill>
                  <a:latin typeface="微软雅黑" panose="020B0503020204020204" pitchFamily="34" charset="-122"/>
                  <a:ea typeface="微软雅黑" panose="020B0503020204020204" pitchFamily="34" charset="-122"/>
                </a:rPr>
                <a:t>LISP </a:t>
              </a:r>
              <a:r>
                <a:rPr lang="zh-CN" altLang="en-US" sz="1200" dirty="0">
                  <a:solidFill>
                    <a:prstClr val="black"/>
                  </a:solidFill>
                  <a:latin typeface="微软雅黑" panose="020B0503020204020204" pitchFamily="34" charset="-122"/>
                  <a:ea typeface="微软雅黑" panose="020B0503020204020204" pitchFamily="34" charset="-122"/>
                </a:rPr>
                <a:t>机市场崩塌。</a:t>
              </a:r>
              <a:r>
                <a:rPr lang="zh-CN" altLang="en-US" sz="1200" kern="0" dirty="0">
                  <a:solidFill>
                    <a:srgbClr val="000000"/>
                  </a:solidFill>
                  <a:latin typeface="微软雅黑" panose="020B0503020204020204" pitchFamily="34" charset="-122"/>
                  <a:ea typeface="微软雅黑" panose="020B0503020204020204" pitchFamily="34" charset="-122"/>
                </a:rPr>
                <a:t>经费危机，</a:t>
              </a:r>
              <a:r>
                <a:rPr lang="zh-CN" altLang="en-US" sz="1200" dirty="0">
                  <a:solidFill>
                    <a:prstClr val="black"/>
                  </a:solidFill>
                  <a:latin typeface="微软雅黑" panose="020B0503020204020204" pitchFamily="34" charset="-122"/>
                  <a:ea typeface="微软雅黑" panose="020B0503020204020204" pitchFamily="34" charset="-122"/>
                </a:rPr>
                <a:t>美国取消</a:t>
              </a:r>
              <a:r>
                <a:rPr lang="en-US" altLang="zh-CN" sz="1200" dirty="0">
                  <a:solidFill>
                    <a:prstClr val="black"/>
                  </a:solidFill>
                  <a:latin typeface="微软雅黑" panose="020B0503020204020204" pitchFamily="34" charset="-122"/>
                  <a:ea typeface="微软雅黑" panose="020B0503020204020204" pitchFamily="34" charset="-122"/>
                </a:rPr>
                <a:t>AI</a:t>
              </a:r>
              <a:r>
                <a:rPr lang="zh-CN" altLang="en-US" sz="1200" dirty="0">
                  <a:solidFill>
                    <a:prstClr val="black"/>
                  </a:solidFill>
                  <a:latin typeface="微软雅黑" panose="020B0503020204020204" pitchFamily="34" charset="-122"/>
                  <a:ea typeface="微软雅黑" panose="020B0503020204020204" pitchFamily="34" charset="-122"/>
                </a:rPr>
                <a:t>预算，日本第五代计算机项目失败并退出市场</a:t>
              </a:r>
              <a:endParaRPr lang="zh-CN" altLang="en-US" sz="1200" kern="0" dirty="0">
                <a:solidFill>
                  <a:srgbClr val="000000"/>
                </a:solidFill>
                <a:latin typeface="微软雅黑" panose="020B0503020204020204" pitchFamily="34" charset="-122"/>
                <a:ea typeface="微软雅黑" panose="020B0503020204020204" pitchFamily="34" charset="-122"/>
              </a:endParaRPr>
            </a:p>
          </p:txBody>
        </p:sp>
        <p:sp>
          <p:nvSpPr>
            <p:cNvPr id="37" name="圆角矩形标注 36"/>
            <p:cNvSpPr/>
            <p:nvPr/>
          </p:nvSpPr>
          <p:spPr bwMode="auto">
            <a:xfrm>
              <a:off x="6757699" y="2150870"/>
              <a:ext cx="1237647" cy="766922"/>
            </a:xfrm>
            <a:prstGeom prst="wedgeRoundRectCallout">
              <a:avLst>
                <a:gd name="adj1" fmla="val -45562"/>
                <a:gd name="adj2" fmla="val 91634"/>
                <a:gd name="adj3" fmla="val 16667"/>
              </a:avLst>
            </a:prstGeom>
            <a:noFill/>
            <a:ln w="9525" cap="flat" cmpd="sng" algn="ctr">
              <a:solidFill>
                <a:srgbClr val="C00000"/>
              </a:solidFill>
              <a:prstDash val="solid"/>
            </a:ln>
            <a:effectLst>
              <a:outerShdw blurRad="40000" dist="20000" dir="5400000" rotWithShape="0">
                <a:srgbClr val="000000">
                  <a:alpha val="38000"/>
                </a:srgbClr>
              </a:outerShdw>
            </a:effectLst>
          </p:spPr>
          <p:txBody>
            <a:bodyPr vert="horz" wrap="square" lIns="68541" tIns="34271" rIns="68541" bIns="34271" numCol="1" rtlCol="0" anchor="t" anchorCtr="0" compatLnSpc="1">
              <a:prstTxWarp prst="textNoShape">
                <a:avLst/>
              </a:prstTxWarp>
            </a:bodyPr>
            <a:lstStyle/>
            <a:p>
              <a:pPr defTabSz="914033" fontAlgn="base">
                <a:spcBef>
                  <a:spcPct val="0"/>
                </a:spcBef>
                <a:spcAft>
                  <a:spcPct val="0"/>
                </a:spcAft>
                <a:buClr>
                  <a:srgbClr val="CC9900"/>
                </a:buClr>
              </a:pPr>
              <a:r>
                <a:rPr lang="zh-CN" altLang="en-US" sz="1200" kern="0" dirty="0">
                  <a:solidFill>
                    <a:srgbClr val="C00000"/>
                  </a:solidFill>
                  <a:latin typeface="微软雅黑" panose="020B0503020204020204" pitchFamily="34" charset="-122"/>
                  <a:ea typeface="微软雅黑" panose="020B0503020204020204" pitchFamily="34" charset="-122"/>
                </a:rPr>
                <a:t>第三次浪潮：深度学习，</a:t>
              </a:r>
              <a:r>
                <a:rPr lang="zh-CN" altLang="en-US" sz="1200" dirty="0">
                  <a:solidFill>
                    <a:srgbClr val="000000"/>
                  </a:solidFill>
                  <a:latin typeface="微软雅黑" panose="020B0503020204020204" pitchFamily="34" charset="-122"/>
                  <a:ea typeface="微软雅黑" panose="020B0503020204020204" pitchFamily="34" charset="-122"/>
                </a:rPr>
                <a:t>谷歌</a:t>
              </a:r>
              <a:r>
                <a:rPr lang="en-US" altLang="zh-CN" sz="1200" dirty="0">
                  <a:solidFill>
                    <a:srgbClr val="000000"/>
                  </a:solidFill>
                  <a:latin typeface="微软雅黑" panose="020B0503020204020204" pitchFamily="34" charset="-122"/>
                  <a:ea typeface="微软雅黑" panose="020B0503020204020204" pitchFamily="34" charset="-122"/>
                </a:rPr>
                <a:t>Brain</a:t>
              </a:r>
              <a:r>
                <a:rPr lang="zh-CN" altLang="en-US" sz="1200" dirty="0">
                  <a:solidFill>
                    <a:srgbClr val="000000"/>
                  </a:solidFill>
                  <a:latin typeface="微软雅黑" panose="020B0503020204020204" pitchFamily="34" charset="-122"/>
                  <a:ea typeface="微软雅黑" panose="020B0503020204020204" pitchFamily="34" charset="-122"/>
                </a:rPr>
                <a:t>项目，学习什么是“猫”。</a:t>
              </a:r>
              <a:endParaRPr lang="en-US" altLang="zh-CN" sz="1200" dirty="0">
                <a:solidFill>
                  <a:srgbClr val="000000"/>
                </a:solidFill>
                <a:latin typeface="微软雅黑" panose="020B0503020204020204" pitchFamily="34" charset="-122"/>
                <a:ea typeface="微软雅黑" panose="020B0503020204020204" pitchFamily="34" charset="-122"/>
              </a:endParaRPr>
            </a:p>
            <a:p>
              <a:pPr defTabSz="914033" fontAlgn="base">
                <a:spcBef>
                  <a:spcPct val="0"/>
                </a:spcBef>
                <a:spcAft>
                  <a:spcPct val="0"/>
                </a:spcAft>
                <a:buClr>
                  <a:srgbClr val="CC9900"/>
                </a:buClr>
              </a:pPr>
              <a:r>
                <a:rPr lang="en-US" altLang="zh-CN" sz="1200" dirty="0" err="1">
                  <a:solidFill>
                    <a:srgbClr val="000000"/>
                  </a:solidFill>
                  <a:latin typeface="微软雅黑" panose="020B0503020204020204" pitchFamily="34" charset="-122"/>
                  <a:ea typeface="微软雅黑" panose="020B0503020204020204" pitchFamily="34" charset="-122"/>
                </a:rPr>
                <a:t>ImageNet</a:t>
              </a:r>
              <a:r>
                <a:rPr lang="zh-CN" altLang="en-US" sz="1200" dirty="0">
                  <a:solidFill>
                    <a:srgbClr val="000000"/>
                  </a:solidFill>
                  <a:latin typeface="微软雅黑" panose="020B0503020204020204" pitchFamily="34" charset="-122"/>
                  <a:ea typeface="微软雅黑" panose="020B0503020204020204" pitchFamily="34" charset="-122"/>
                </a:rPr>
                <a:t>识别率大幅提升达到</a:t>
              </a:r>
              <a:r>
                <a:rPr lang="en-US" altLang="zh-CN" sz="1200" dirty="0">
                  <a:solidFill>
                    <a:srgbClr val="000000"/>
                  </a:solidFill>
                  <a:latin typeface="微软雅黑" panose="020B0503020204020204" pitchFamily="34" charset="-122"/>
                  <a:ea typeface="微软雅黑" panose="020B0503020204020204" pitchFamily="34" charset="-122"/>
                </a:rPr>
                <a:t>84%</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38" name="任意多边形 37"/>
            <p:cNvSpPr/>
            <p:nvPr/>
          </p:nvSpPr>
          <p:spPr>
            <a:xfrm>
              <a:off x="1166435" y="2692899"/>
              <a:ext cx="6541961" cy="1085100"/>
            </a:xfrm>
            <a:custGeom>
              <a:avLst/>
              <a:gdLst>
                <a:gd name="connsiteX0" fmla="*/ 0 w 8878186"/>
                <a:gd name="connsiteY0" fmla="*/ 1052623 h 1447135"/>
                <a:gd name="connsiteX1" fmla="*/ 265814 w 8878186"/>
                <a:gd name="connsiteY1" fmla="*/ 1010093 h 1447135"/>
                <a:gd name="connsiteX2" fmla="*/ 701749 w 8878186"/>
                <a:gd name="connsiteY2" fmla="*/ 925033 h 1447135"/>
                <a:gd name="connsiteX3" fmla="*/ 903768 w 8878186"/>
                <a:gd name="connsiteY3" fmla="*/ 839972 h 1447135"/>
                <a:gd name="connsiteX4" fmla="*/ 1052623 w 8878186"/>
                <a:gd name="connsiteY4" fmla="*/ 733647 h 1447135"/>
                <a:gd name="connsiteX5" fmla="*/ 1275907 w 8878186"/>
                <a:gd name="connsiteY5" fmla="*/ 712381 h 1447135"/>
                <a:gd name="connsiteX6" fmla="*/ 1509823 w 8878186"/>
                <a:gd name="connsiteY6" fmla="*/ 1020726 h 1447135"/>
                <a:gd name="connsiteX7" fmla="*/ 1626782 w 8878186"/>
                <a:gd name="connsiteY7" fmla="*/ 1244009 h 1447135"/>
                <a:gd name="connsiteX8" fmla="*/ 1754372 w 8878186"/>
                <a:gd name="connsiteY8" fmla="*/ 1371600 h 1447135"/>
                <a:gd name="connsiteX9" fmla="*/ 2009554 w 8878186"/>
                <a:gd name="connsiteY9" fmla="*/ 1403498 h 1447135"/>
                <a:gd name="connsiteX10" fmla="*/ 2498651 w 8878186"/>
                <a:gd name="connsiteY10" fmla="*/ 1116419 h 1447135"/>
                <a:gd name="connsiteX11" fmla="*/ 2849526 w 8878186"/>
                <a:gd name="connsiteY11" fmla="*/ 744279 h 1447135"/>
                <a:gd name="connsiteX12" fmla="*/ 3051544 w 8878186"/>
                <a:gd name="connsiteY12" fmla="*/ 659219 h 1447135"/>
                <a:gd name="connsiteX13" fmla="*/ 3168502 w 8878186"/>
                <a:gd name="connsiteY13" fmla="*/ 648586 h 1447135"/>
                <a:gd name="connsiteX14" fmla="*/ 3306726 w 8878186"/>
                <a:gd name="connsiteY14" fmla="*/ 701749 h 1447135"/>
                <a:gd name="connsiteX15" fmla="*/ 3434316 w 8878186"/>
                <a:gd name="connsiteY15" fmla="*/ 871870 h 1447135"/>
                <a:gd name="connsiteX16" fmla="*/ 3604437 w 8878186"/>
                <a:gd name="connsiteY16" fmla="*/ 1254642 h 1447135"/>
                <a:gd name="connsiteX17" fmla="*/ 3721395 w 8878186"/>
                <a:gd name="connsiteY17" fmla="*/ 1414130 h 1447135"/>
                <a:gd name="connsiteX18" fmla="*/ 3859619 w 8878186"/>
                <a:gd name="connsiteY18" fmla="*/ 1446028 h 1447135"/>
                <a:gd name="connsiteX19" fmla="*/ 4221126 w 8878186"/>
                <a:gd name="connsiteY19" fmla="*/ 1392865 h 1447135"/>
                <a:gd name="connsiteX20" fmla="*/ 4614530 w 8878186"/>
                <a:gd name="connsiteY20" fmla="*/ 1275907 h 1447135"/>
                <a:gd name="connsiteX21" fmla="*/ 5082363 w 8878186"/>
                <a:gd name="connsiteY21" fmla="*/ 1031358 h 1447135"/>
                <a:gd name="connsiteX22" fmla="*/ 5592726 w 8878186"/>
                <a:gd name="connsiteY22" fmla="*/ 978195 h 1447135"/>
                <a:gd name="connsiteX23" fmla="*/ 6507126 w 8878186"/>
                <a:gd name="connsiteY23" fmla="*/ 925033 h 1447135"/>
                <a:gd name="connsiteX24" fmla="*/ 7336465 w 8878186"/>
                <a:gd name="connsiteY24" fmla="*/ 829340 h 1447135"/>
                <a:gd name="connsiteX25" fmla="*/ 7793665 w 8878186"/>
                <a:gd name="connsiteY25" fmla="*/ 669851 h 1447135"/>
                <a:gd name="connsiteX26" fmla="*/ 8495414 w 8878186"/>
                <a:gd name="connsiteY26" fmla="*/ 340242 h 1447135"/>
                <a:gd name="connsiteX27" fmla="*/ 8878186 w 8878186"/>
                <a:gd name="connsiteY27" fmla="*/ 0 h 14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78186" h="1447135">
                  <a:moveTo>
                    <a:pt x="0" y="1052623"/>
                  </a:moveTo>
                  <a:cubicBezTo>
                    <a:pt x="76200" y="1040218"/>
                    <a:pt x="148856" y="1031358"/>
                    <a:pt x="265814" y="1010093"/>
                  </a:cubicBezTo>
                  <a:cubicBezTo>
                    <a:pt x="382772" y="988828"/>
                    <a:pt x="595423" y="953386"/>
                    <a:pt x="701749" y="925033"/>
                  </a:cubicBezTo>
                  <a:cubicBezTo>
                    <a:pt x="808075" y="896679"/>
                    <a:pt x="845289" y="871870"/>
                    <a:pt x="903768" y="839972"/>
                  </a:cubicBezTo>
                  <a:cubicBezTo>
                    <a:pt x="962247" y="808074"/>
                    <a:pt x="990600" y="754912"/>
                    <a:pt x="1052623" y="733647"/>
                  </a:cubicBezTo>
                  <a:cubicBezTo>
                    <a:pt x="1114646" y="712382"/>
                    <a:pt x="1199707" y="664534"/>
                    <a:pt x="1275907" y="712381"/>
                  </a:cubicBezTo>
                  <a:cubicBezTo>
                    <a:pt x="1352107" y="760227"/>
                    <a:pt x="1451344" y="932121"/>
                    <a:pt x="1509823" y="1020726"/>
                  </a:cubicBezTo>
                  <a:cubicBezTo>
                    <a:pt x="1568302" y="1109331"/>
                    <a:pt x="1586024" y="1185530"/>
                    <a:pt x="1626782" y="1244009"/>
                  </a:cubicBezTo>
                  <a:cubicBezTo>
                    <a:pt x="1667540" y="1302488"/>
                    <a:pt x="1690577" y="1345019"/>
                    <a:pt x="1754372" y="1371600"/>
                  </a:cubicBezTo>
                  <a:cubicBezTo>
                    <a:pt x="1818167" y="1398181"/>
                    <a:pt x="1885508" y="1446028"/>
                    <a:pt x="2009554" y="1403498"/>
                  </a:cubicBezTo>
                  <a:cubicBezTo>
                    <a:pt x="2133600" y="1360968"/>
                    <a:pt x="2358656" y="1226289"/>
                    <a:pt x="2498651" y="1116419"/>
                  </a:cubicBezTo>
                  <a:cubicBezTo>
                    <a:pt x="2638646" y="1006549"/>
                    <a:pt x="2757377" y="820479"/>
                    <a:pt x="2849526" y="744279"/>
                  </a:cubicBezTo>
                  <a:cubicBezTo>
                    <a:pt x="2941675" y="668079"/>
                    <a:pt x="2998381" y="675168"/>
                    <a:pt x="3051544" y="659219"/>
                  </a:cubicBezTo>
                  <a:cubicBezTo>
                    <a:pt x="3104707" y="643270"/>
                    <a:pt x="3125972" y="641498"/>
                    <a:pt x="3168502" y="648586"/>
                  </a:cubicBezTo>
                  <a:cubicBezTo>
                    <a:pt x="3211032" y="655674"/>
                    <a:pt x="3262424" y="664535"/>
                    <a:pt x="3306726" y="701749"/>
                  </a:cubicBezTo>
                  <a:cubicBezTo>
                    <a:pt x="3351028" y="738963"/>
                    <a:pt x="3384698" y="779721"/>
                    <a:pt x="3434316" y="871870"/>
                  </a:cubicBezTo>
                  <a:cubicBezTo>
                    <a:pt x="3483934" y="964019"/>
                    <a:pt x="3556591" y="1164265"/>
                    <a:pt x="3604437" y="1254642"/>
                  </a:cubicBezTo>
                  <a:cubicBezTo>
                    <a:pt x="3652283" y="1345019"/>
                    <a:pt x="3678865" y="1382232"/>
                    <a:pt x="3721395" y="1414130"/>
                  </a:cubicBezTo>
                  <a:cubicBezTo>
                    <a:pt x="3763925" y="1446028"/>
                    <a:pt x="3776331" y="1449572"/>
                    <a:pt x="3859619" y="1446028"/>
                  </a:cubicBezTo>
                  <a:cubicBezTo>
                    <a:pt x="3942907" y="1442484"/>
                    <a:pt x="4095308" y="1421219"/>
                    <a:pt x="4221126" y="1392865"/>
                  </a:cubicBezTo>
                  <a:cubicBezTo>
                    <a:pt x="4346945" y="1364512"/>
                    <a:pt x="4470991" y="1336158"/>
                    <a:pt x="4614530" y="1275907"/>
                  </a:cubicBezTo>
                  <a:cubicBezTo>
                    <a:pt x="4758070" y="1215656"/>
                    <a:pt x="4919330" y="1080977"/>
                    <a:pt x="5082363" y="1031358"/>
                  </a:cubicBezTo>
                  <a:cubicBezTo>
                    <a:pt x="5245396" y="981739"/>
                    <a:pt x="5355266" y="995916"/>
                    <a:pt x="5592726" y="978195"/>
                  </a:cubicBezTo>
                  <a:cubicBezTo>
                    <a:pt x="5830186" y="960474"/>
                    <a:pt x="6216503" y="949842"/>
                    <a:pt x="6507126" y="925033"/>
                  </a:cubicBezTo>
                  <a:cubicBezTo>
                    <a:pt x="6797749" y="900224"/>
                    <a:pt x="7122042" y="871870"/>
                    <a:pt x="7336465" y="829340"/>
                  </a:cubicBezTo>
                  <a:cubicBezTo>
                    <a:pt x="7550888" y="786810"/>
                    <a:pt x="7600507" y="751367"/>
                    <a:pt x="7793665" y="669851"/>
                  </a:cubicBezTo>
                  <a:cubicBezTo>
                    <a:pt x="7986823" y="588335"/>
                    <a:pt x="8314661" y="451884"/>
                    <a:pt x="8495414" y="340242"/>
                  </a:cubicBezTo>
                  <a:cubicBezTo>
                    <a:pt x="8676167" y="228600"/>
                    <a:pt x="8777176" y="114300"/>
                    <a:pt x="887818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lIns="68541" tIns="34271" rIns="68541" bIns="34271" rtlCol="0" anchor="ctr"/>
            <a:lstStyle/>
            <a:p>
              <a:pPr algn="ctr" defTabSz="1218784"/>
              <a:endParaRPr lang="en-US" sz="1300" dirty="0">
                <a:solidFill>
                  <a:prstClr val="white"/>
                </a:solidFill>
              </a:endParaRPr>
            </a:p>
          </p:txBody>
        </p:sp>
        <p:sp>
          <p:nvSpPr>
            <p:cNvPr id="39" name="圆角矩形标注 38"/>
            <p:cNvSpPr/>
            <p:nvPr/>
          </p:nvSpPr>
          <p:spPr bwMode="auto">
            <a:xfrm>
              <a:off x="722752" y="2429138"/>
              <a:ext cx="864706" cy="499595"/>
            </a:xfrm>
            <a:prstGeom prst="wedgeRoundRectCallout">
              <a:avLst>
                <a:gd name="adj1" fmla="val 26516"/>
                <a:gd name="adj2" fmla="val 152915"/>
                <a:gd name="adj3" fmla="val 16667"/>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C00000"/>
              </a:solidFill>
              <a:prstDash val="solid"/>
            </a:ln>
            <a:effectLst>
              <a:outerShdw blurRad="40000" dist="20000" dir="5400000" rotWithShape="0">
                <a:srgbClr val="000000">
                  <a:alpha val="38000"/>
                </a:srgbClr>
              </a:outerShdw>
            </a:effectLst>
          </p:spPr>
          <p:txBody>
            <a:bodyPr vert="horz" wrap="square" lIns="26985" tIns="34271" rIns="0" bIns="34271" numCol="1" rtlCol="0" anchor="t" anchorCtr="0" compatLnSpc="1">
              <a:prstTxWarp prst="textNoShape">
                <a:avLst/>
              </a:prstTxWarp>
            </a:bodyPr>
            <a:lstStyle/>
            <a:p>
              <a:pPr defTabSz="914033" fontAlgn="base">
                <a:spcBef>
                  <a:spcPct val="0"/>
                </a:spcBef>
                <a:spcAft>
                  <a:spcPct val="0"/>
                </a:spcAft>
                <a:buClr>
                  <a:srgbClr val="CC9900"/>
                </a:buClr>
              </a:pPr>
              <a:r>
                <a:rPr lang="en-US" altLang="zh-CN" sz="1200" kern="0" dirty="0">
                  <a:solidFill>
                    <a:srgbClr val="000000"/>
                  </a:solidFill>
                  <a:latin typeface="微软雅黑" panose="020B0503020204020204" pitchFamily="34" charset="-122"/>
                  <a:ea typeface="微软雅黑" panose="020B0503020204020204" pitchFamily="34" charset="-122"/>
                </a:rPr>
                <a:t>1959</a:t>
              </a:r>
              <a:r>
                <a:rPr lang="zh-CN" altLang="en-US" sz="1200" kern="0" dirty="0">
                  <a:solidFill>
                    <a:srgbClr val="000000"/>
                  </a:solidFill>
                  <a:latin typeface="微软雅黑" panose="020B0503020204020204" pitchFamily="34" charset="-122"/>
                  <a:ea typeface="微软雅黑" panose="020B0503020204020204" pitchFamily="34" charset="-122"/>
                </a:rPr>
                <a:t>年，</a:t>
              </a:r>
              <a:r>
                <a:rPr lang="en-US" altLang="zh-CN" sz="1200" kern="0" dirty="0">
                  <a:solidFill>
                    <a:srgbClr val="000000"/>
                  </a:solidFill>
                  <a:latin typeface="微软雅黑" panose="020B0503020204020204" pitchFamily="34" charset="-122"/>
                  <a:ea typeface="微软雅黑" panose="020B0503020204020204" pitchFamily="34" charset="-122"/>
                </a:rPr>
                <a:t>Arthur Samuel </a:t>
              </a:r>
              <a:r>
                <a:rPr lang="zh-CN" altLang="en-US" sz="1200" kern="0" dirty="0">
                  <a:solidFill>
                    <a:srgbClr val="000000"/>
                  </a:solidFill>
                  <a:latin typeface="微软雅黑" panose="020B0503020204020204" pitchFamily="34" charset="-122"/>
                  <a:ea typeface="微软雅黑" panose="020B0503020204020204" pitchFamily="34" charset="-122"/>
                </a:rPr>
                <a:t>提出了机器学习理论</a:t>
              </a:r>
            </a:p>
          </p:txBody>
        </p:sp>
      </p:grpSp>
    </p:spTree>
    <p:extLst>
      <p:ext uri="{BB962C8B-B14F-4D97-AF65-F5344CB8AC3E}">
        <p14:creationId xmlns:p14="http://schemas.microsoft.com/office/powerpoint/2010/main" val="66567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0414" y="206281"/>
            <a:ext cx="7827386" cy="471055"/>
          </a:xfrm>
        </p:spPr>
        <p:txBody>
          <a:bodyPr/>
          <a:lstStyle/>
          <a:p>
            <a:r>
              <a:rPr lang="en-US" altLang="zh-CN" sz="3200" dirty="0">
                <a:solidFill>
                  <a:srgbClr val="990000"/>
                </a:solidFill>
                <a:latin typeface="Microsoft YaHei" panose="020B0503020204020204" pitchFamily="34" charset="-122"/>
                <a:ea typeface="Microsoft YaHei" panose="020B0503020204020204" pitchFamily="34" charset="-122"/>
                <a:cs typeface="+mn-cs"/>
                <a:sym typeface="Microsoft YaHei" panose="020B0503020204020204" pitchFamily="34" charset="-122"/>
              </a:rPr>
              <a:t>Ascend Processor</a:t>
            </a:r>
            <a:endParaRPr lang="zh-CN" altLang="en-US" sz="3200" b="1" dirty="0">
              <a:solidFill>
                <a:srgbClr val="990000"/>
              </a:solidFill>
              <a:latin typeface="Microsoft YaHei" panose="020B0503020204020204" pitchFamily="34" charset="-122"/>
              <a:ea typeface="Microsoft YaHei" panose="020B0503020204020204" pitchFamily="34" charset="-122"/>
              <a:cs typeface="+mn-cs"/>
              <a:sym typeface="Microsoft YaHei" panose="020B0503020204020204" pitchFamily="34" charset="-122"/>
            </a:endParaRPr>
          </a:p>
        </p:txBody>
      </p:sp>
      <p:sp>
        <p:nvSpPr>
          <p:cNvPr id="7" name="内容占位符 6"/>
          <p:cNvSpPr>
            <a:spLocks noGrp="1"/>
          </p:cNvSpPr>
          <p:nvPr>
            <p:ph idx="1"/>
          </p:nvPr>
        </p:nvSpPr>
        <p:spPr/>
        <p:txBody>
          <a:bodyPr/>
          <a:lstStyle/>
          <a:p>
            <a:endParaRPr lang="zh-CN" altLang="en-US"/>
          </a:p>
        </p:txBody>
      </p:sp>
      <p:pic>
        <p:nvPicPr>
          <p:cNvPr id="8" name="图片 7"/>
          <p:cNvPicPr>
            <a:picLocks noChangeAspect="1"/>
          </p:cNvPicPr>
          <p:nvPr/>
        </p:nvPicPr>
        <p:blipFill rotWithShape="1">
          <a:blip r:embed="rId3"/>
          <a:srcRect t="8561"/>
          <a:stretch/>
        </p:blipFill>
        <p:spPr>
          <a:xfrm>
            <a:off x="0" y="1143000"/>
            <a:ext cx="9067800" cy="5261318"/>
          </a:xfrm>
          <a:prstGeom prst="rect">
            <a:avLst/>
          </a:prstGeom>
        </p:spPr>
      </p:pic>
    </p:spTree>
    <p:extLst>
      <p:ext uri="{BB962C8B-B14F-4D97-AF65-F5344CB8AC3E}">
        <p14:creationId xmlns:p14="http://schemas.microsoft.com/office/powerpoint/2010/main" val="31103313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
            <a:extLst>
              <a:ext uri="{FF2B5EF4-FFF2-40B4-BE49-F238E27FC236}">
                <a16:creationId xmlns:a16="http://schemas.microsoft.com/office/drawing/2014/main" id="{C6ADB1D9-336D-594D-9418-4BC486843D21}"/>
              </a:ext>
            </a:extLst>
          </p:cNvPr>
          <p:cNvSpPr>
            <a:spLocks noGrp="1"/>
          </p:cNvSpPr>
          <p:nvPr>
            <p:ph type="subTitle" idx="1"/>
          </p:nvPr>
        </p:nvSpPr>
        <p:spPr>
          <a:xfrm>
            <a:off x="545092" y="214240"/>
            <a:ext cx="7787314" cy="483787"/>
          </a:xfrm>
        </p:spPr>
        <p:txBody>
          <a:bodyPr>
            <a:normAutofit/>
          </a:bodyPr>
          <a:lstStyle/>
          <a:p>
            <a:r>
              <a:rPr lang="en-US" altLang="zh-CN" b="1" dirty="0">
                <a:solidFill>
                  <a:srgbClr val="990000"/>
                </a:solidFill>
              </a:rPr>
              <a:t>Ascend310 AI</a:t>
            </a:r>
            <a:r>
              <a:rPr lang="zh-CN" altLang="en-US" b="1" dirty="0">
                <a:solidFill>
                  <a:srgbClr val="990000"/>
                </a:solidFill>
              </a:rPr>
              <a:t>处理器逻辑架构</a:t>
            </a:r>
            <a:endParaRPr lang="en-US" b="1" dirty="0">
              <a:solidFill>
                <a:srgbClr val="990000"/>
              </a:solidFill>
            </a:endParaRPr>
          </a:p>
        </p:txBody>
      </p:sp>
      <p:sp>
        <p:nvSpPr>
          <p:cNvPr id="3" name="矩形 2"/>
          <p:cNvSpPr/>
          <p:nvPr/>
        </p:nvSpPr>
        <p:spPr>
          <a:xfrm>
            <a:off x="552761" y="4165725"/>
            <a:ext cx="4125889" cy="1615827"/>
          </a:xfrm>
          <a:prstGeom prst="rect">
            <a:avLst/>
          </a:prstGeom>
        </p:spPr>
        <p:txBody>
          <a:bodyPr wrap="square">
            <a:spAutoFit/>
          </a:bodyPr>
          <a:lstStyle/>
          <a:p>
            <a:pPr>
              <a:lnSpc>
                <a:spcPct val="150000"/>
              </a:lnSpc>
            </a:pPr>
            <a:r>
              <a:rPr lang="zh-CN" altLang="en-US" sz="1100" b="1" dirty="0">
                <a:latin typeface="微软雅黑" panose="020B0503020204020204" pitchFamily="34" charset="-122"/>
                <a:ea typeface="微软雅黑" panose="020B0503020204020204" pitchFamily="34" charset="-122"/>
              </a:rPr>
              <a:t>昇腾</a:t>
            </a:r>
            <a:r>
              <a:rPr lang="en-US" altLang="zh-CN" sz="1100" b="1" dirty="0">
                <a:latin typeface="微软雅黑" panose="020B0503020204020204" pitchFamily="34" charset="-122"/>
                <a:ea typeface="微软雅黑" panose="020B0503020204020204" pitchFamily="34" charset="-122"/>
              </a:rPr>
              <a:t>AI</a:t>
            </a:r>
            <a:r>
              <a:rPr lang="zh-CN" altLang="en-US" sz="1100" b="1" dirty="0">
                <a:latin typeface="微软雅黑" panose="020B0503020204020204" pitchFamily="34" charset="-122"/>
                <a:ea typeface="微软雅黑" panose="020B0503020204020204" pitchFamily="34" charset="-122"/>
              </a:rPr>
              <a:t>处理器的主要架构组成：</a:t>
            </a:r>
            <a:endParaRPr lang="en-US" altLang="zh-CN" sz="1100" b="1"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芯片系统控制</a:t>
            </a:r>
            <a:r>
              <a:rPr lang="en-US" altLang="zh-CN" sz="1100" dirty="0">
                <a:latin typeface="微软雅黑" panose="020B0503020204020204" pitchFamily="34" charset="-122"/>
                <a:ea typeface="微软雅黑" panose="020B0503020204020204" pitchFamily="34" charset="-122"/>
              </a:rPr>
              <a:t>CPU</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Control CPU</a:t>
            </a:r>
            <a:r>
              <a:rPr lang="zh-CN" altLang="en-US" sz="1100" dirty="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en-US" altLang="zh-CN" sz="1100" dirty="0">
                <a:latin typeface="微软雅黑" panose="020B0503020204020204" pitchFamily="34" charset="-122"/>
                <a:ea typeface="微软雅黑" panose="020B0503020204020204" pitchFamily="34" charset="-122"/>
              </a:rPr>
              <a:t>AI</a:t>
            </a:r>
            <a:r>
              <a:rPr lang="zh-CN" altLang="en-US" sz="1100" dirty="0">
                <a:latin typeface="微软雅黑" panose="020B0503020204020204" pitchFamily="34" charset="-122"/>
                <a:ea typeface="微软雅黑" panose="020B0503020204020204" pitchFamily="34" charset="-122"/>
              </a:rPr>
              <a:t>计算引擎（包括</a:t>
            </a:r>
            <a:r>
              <a:rPr lang="en-US" altLang="zh-CN" sz="1100" dirty="0">
                <a:latin typeface="微软雅黑" panose="020B0503020204020204" pitchFamily="34" charset="-122"/>
                <a:ea typeface="微软雅黑" panose="020B0503020204020204" pitchFamily="34" charset="-122"/>
              </a:rPr>
              <a:t>AI Core</a:t>
            </a:r>
            <a:r>
              <a:rPr lang="zh-CN" altLang="en-US" sz="1100" dirty="0">
                <a:latin typeface="微软雅黑" panose="020B0503020204020204" pitchFamily="34" charset="-122"/>
                <a:ea typeface="微软雅黑" panose="020B0503020204020204" pitchFamily="34" charset="-122"/>
              </a:rPr>
              <a:t>和</a:t>
            </a:r>
            <a:r>
              <a:rPr lang="en-US" altLang="zh-CN" sz="1100" dirty="0">
                <a:latin typeface="微软雅黑" panose="020B0503020204020204" pitchFamily="34" charset="-122"/>
                <a:ea typeface="微软雅黑" panose="020B0503020204020204" pitchFamily="34" charset="-122"/>
              </a:rPr>
              <a:t>AI CPU</a:t>
            </a:r>
            <a:r>
              <a:rPr lang="zh-CN" altLang="en-US" sz="1100" dirty="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多层级的片上系统缓存（</a:t>
            </a:r>
            <a:r>
              <a:rPr lang="en-US" altLang="zh-CN" sz="1100" dirty="0">
                <a:latin typeface="微软雅黑" panose="020B0503020204020204" pitchFamily="34" charset="-122"/>
                <a:ea typeface="微软雅黑" panose="020B0503020204020204" pitchFamily="34" charset="-122"/>
              </a:rPr>
              <a:t>Cache</a:t>
            </a:r>
            <a:r>
              <a:rPr lang="zh-CN" altLang="en-US" sz="1100" dirty="0">
                <a:latin typeface="微软雅黑" panose="020B0503020204020204" pitchFamily="34" charset="-122"/>
                <a:ea typeface="微软雅黑" panose="020B0503020204020204" pitchFamily="34" charset="-122"/>
              </a:rPr>
              <a:t>）或缓冲区（</a:t>
            </a:r>
            <a:r>
              <a:rPr lang="en-US" altLang="zh-CN" sz="1100" dirty="0">
                <a:latin typeface="微软雅黑" panose="020B0503020204020204" pitchFamily="34" charset="-122"/>
                <a:ea typeface="微软雅黑" panose="020B0503020204020204" pitchFamily="34" charset="-122"/>
              </a:rPr>
              <a:t>Buffer</a:t>
            </a:r>
            <a:r>
              <a:rPr lang="zh-CN" altLang="en-US" sz="1100" dirty="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数字视觉预处理模块（</a:t>
            </a:r>
            <a:r>
              <a:rPr lang="en-US" altLang="zh-CN" sz="1100" dirty="0">
                <a:latin typeface="微软雅黑" panose="020B0503020204020204" pitchFamily="34" charset="-122"/>
                <a:ea typeface="微软雅黑" panose="020B0503020204020204" pitchFamily="34" charset="-122"/>
              </a:rPr>
              <a:t>Digital Vision Pre-Processing</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DVPP</a:t>
            </a:r>
            <a:r>
              <a:rPr lang="zh-CN" altLang="en-US" sz="1100" dirty="0">
                <a:latin typeface="微软雅黑" panose="020B0503020204020204" pitchFamily="34" charset="-122"/>
                <a:ea typeface="微软雅黑" panose="020B0503020204020204" pitchFamily="34" charset="-122"/>
              </a:rPr>
              <a:t>）等</a:t>
            </a:r>
            <a:endParaRPr lang="en-US" altLang="zh-CN" sz="1100" dirty="0">
              <a:latin typeface="微软雅黑" panose="020B0503020204020204" pitchFamily="34" charset="-122"/>
              <a:ea typeface="微软雅黑" panose="020B0503020204020204" pitchFamily="34" charset="-122"/>
            </a:endParaRPr>
          </a:p>
        </p:txBody>
      </p:sp>
      <p:sp>
        <p:nvSpPr>
          <p:cNvPr id="5" name="内容占位符 2"/>
          <p:cNvSpPr txBox="1">
            <a:spLocks/>
          </p:cNvSpPr>
          <p:nvPr/>
        </p:nvSpPr>
        <p:spPr bwMode="auto">
          <a:xfrm>
            <a:off x="5272131" y="719667"/>
            <a:ext cx="3326776" cy="5300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lvl1pPr marL="272995" indent="-272995" algn="l" defTabSz="739627" rtl="0" eaLnBrk="0" fontAlgn="base" hangingPunct="0">
              <a:lnSpc>
                <a:spcPct val="140000"/>
              </a:lnSpc>
              <a:spcBef>
                <a:spcPct val="0"/>
              </a:spcBef>
              <a:spcAft>
                <a:spcPct val="0"/>
              </a:spcAft>
              <a:defRPr b="1">
                <a:solidFill>
                  <a:schemeClr val="tx1"/>
                </a:solidFill>
                <a:latin typeface="+mn-lt"/>
                <a:ea typeface="+mn-ea"/>
                <a:cs typeface="+mn-cs"/>
              </a:defRPr>
            </a:lvl1pPr>
            <a:lvl2pPr marL="599955" indent="-225380" algn="l" defTabSz="739627" rtl="0" eaLnBrk="0" fontAlgn="base" hangingPunct="0">
              <a:lnSpc>
                <a:spcPct val="140000"/>
              </a:lnSpc>
              <a:spcBef>
                <a:spcPct val="0"/>
              </a:spcBef>
              <a:spcAft>
                <a:spcPct val="0"/>
              </a:spcAft>
              <a:defRPr sz="1900">
                <a:solidFill>
                  <a:schemeClr val="tx1"/>
                </a:solidFill>
                <a:latin typeface="+mn-lt"/>
                <a:ea typeface="+mn-ea"/>
              </a:defRPr>
            </a:lvl2pPr>
            <a:lvl3pPr marL="928502" indent="-180939" algn="l" defTabSz="739627" rtl="0" eaLnBrk="0" fontAlgn="base" hangingPunct="0">
              <a:lnSpc>
                <a:spcPct val="140000"/>
              </a:lnSpc>
              <a:spcBef>
                <a:spcPct val="0"/>
              </a:spcBef>
              <a:spcAft>
                <a:spcPct val="0"/>
              </a:spcAft>
              <a:defRPr sz="1900">
                <a:solidFill>
                  <a:schemeClr val="tx1"/>
                </a:solidFill>
                <a:latin typeface="+mn-lt"/>
                <a:ea typeface="+mn-ea"/>
              </a:defRPr>
            </a:lvl3pPr>
            <a:lvl4pPr marL="1303077" indent="-182526" algn="l" defTabSz="739627" rtl="0" eaLnBrk="0" fontAlgn="base" hangingPunct="0">
              <a:lnSpc>
                <a:spcPct val="140000"/>
              </a:lnSpc>
              <a:spcBef>
                <a:spcPct val="0"/>
              </a:spcBef>
              <a:spcAft>
                <a:spcPct val="0"/>
              </a:spcAft>
              <a:defRPr sz="1900">
                <a:solidFill>
                  <a:schemeClr val="tx1"/>
                </a:solidFill>
                <a:latin typeface="+mn-lt"/>
                <a:ea typeface="+mn-ea"/>
              </a:defRPr>
            </a:lvl4pPr>
            <a:lvl5pPr marL="1672890" indent="-182526" algn="l" defTabSz="739627" rtl="0" eaLnBrk="0" fontAlgn="base" hangingPunct="0">
              <a:lnSpc>
                <a:spcPct val="140000"/>
              </a:lnSpc>
              <a:spcBef>
                <a:spcPct val="0"/>
              </a:spcBef>
              <a:spcAft>
                <a:spcPct val="0"/>
              </a:spcAft>
              <a:defRPr sz="1900">
                <a:solidFill>
                  <a:schemeClr val="tx1"/>
                </a:solidFill>
                <a:latin typeface="+mn-lt"/>
                <a:ea typeface="+mn-ea"/>
              </a:defRPr>
            </a:lvl5pPr>
            <a:lvl6pPr marL="2134868" indent="-190047" algn="l" defTabSz="745938" rtl="0" fontAlgn="base">
              <a:lnSpc>
                <a:spcPct val="140000"/>
              </a:lnSpc>
              <a:spcBef>
                <a:spcPct val="0"/>
              </a:spcBef>
              <a:spcAft>
                <a:spcPct val="0"/>
              </a:spcAft>
              <a:defRPr sz="1900">
                <a:solidFill>
                  <a:schemeClr val="tx1"/>
                </a:solidFill>
                <a:latin typeface="+mn-lt"/>
                <a:ea typeface="+mn-ea"/>
              </a:defRPr>
            </a:lvl6pPr>
            <a:lvl7pPr marL="2590984" indent="-190047" algn="l" defTabSz="745938" rtl="0" fontAlgn="base">
              <a:lnSpc>
                <a:spcPct val="140000"/>
              </a:lnSpc>
              <a:spcBef>
                <a:spcPct val="0"/>
              </a:spcBef>
              <a:spcAft>
                <a:spcPct val="0"/>
              </a:spcAft>
              <a:defRPr sz="1900">
                <a:solidFill>
                  <a:schemeClr val="tx1"/>
                </a:solidFill>
                <a:latin typeface="+mn-lt"/>
                <a:ea typeface="+mn-ea"/>
              </a:defRPr>
            </a:lvl7pPr>
            <a:lvl8pPr marL="3047098" indent="-190047" algn="l" defTabSz="745938" rtl="0" fontAlgn="base">
              <a:lnSpc>
                <a:spcPct val="140000"/>
              </a:lnSpc>
              <a:spcBef>
                <a:spcPct val="0"/>
              </a:spcBef>
              <a:spcAft>
                <a:spcPct val="0"/>
              </a:spcAft>
              <a:defRPr sz="1900">
                <a:solidFill>
                  <a:schemeClr val="tx1"/>
                </a:solidFill>
                <a:latin typeface="+mn-lt"/>
                <a:ea typeface="+mn-ea"/>
              </a:defRPr>
            </a:lvl8pPr>
            <a:lvl9pPr marL="3503214" indent="-190047" algn="l" defTabSz="745938" rtl="0" fontAlgn="base">
              <a:lnSpc>
                <a:spcPct val="140000"/>
              </a:lnSpc>
              <a:spcBef>
                <a:spcPct val="0"/>
              </a:spcBef>
              <a:spcAft>
                <a:spcPct val="0"/>
              </a:spcAft>
              <a:defRPr sz="1900">
                <a:solidFill>
                  <a:schemeClr val="tx1"/>
                </a:solidFill>
                <a:latin typeface="+mn-lt"/>
                <a:ea typeface="+mn-ea"/>
              </a:defRPr>
            </a:lvl9pPr>
          </a:lstStyle>
          <a:p>
            <a:pPr>
              <a:lnSpc>
                <a:spcPct val="150000"/>
              </a:lnSpc>
              <a:buFont typeface="Arial" panose="020B0604020202020204" pitchFamily="34" charset="0"/>
              <a:buChar char="•"/>
            </a:pPr>
            <a:r>
              <a:rPr lang="en-US" altLang="zh-CN" sz="1050" kern="0" dirty="0">
                <a:latin typeface="微软雅黑" panose="020B0503020204020204" pitchFamily="34" charset="-122"/>
                <a:ea typeface="微软雅黑" panose="020B0503020204020204" pitchFamily="34" charset="-122"/>
              </a:rPr>
              <a:t>AI Core</a:t>
            </a:r>
            <a:r>
              <a:rPr lang="zh-CN" altLang="en-US" sz="1050" kern="0" dirty="0">
                <a:latin typeface="微软雅黑" panose="020B0503020204020204" pitchFamily="34" charset="-122"/>
                <a:ea typeface="微软雅黑" panose="020B0503020204020204" pitchFamily="34" charset="-122"/>
              </a:rPr>
              <a:t>：</a:t>
            </a:r>
            <a:r>
              <a:rPr lang="zh-CN" altLang="zh-CN" sz="1050" b="0" kern="0" dirty="0">
                <a:latin typeface="微软雅黑" panose="020B0503020204020204" pitchFamily="34" charset="-122"/>
                <a:ea typeface="微软雅黑" panose="020B0503020204020204" pitchFamily="34" charset="-122"/>
              </a:rPr>
              <a:t>集成</a:t>
            </a:r>
            <a:r>
              <a:rPr lang="zh-CN" altLang="en-US" sz="1050" b="0" kern="0" dirty="0">
                <a:latin typeface="微软雅黑" panose="020B0503020204020204" pitchFamily="34" charset="-122"/>
                <a:ea typeface="微软雅黑" panose="020B0503020204020204" pitchFamily="34" charset="-122"/>
              </a:rPr>
              <a:t>了</a:t>
            </a:r>
            <a:r>
              <a:rPr lang="en-US" altLang="zh-CN" sz="1050" b="0" kern="0" dirty="0">
                <a:latin typeface="微软雅黑" panose="020B0503020204020204" pitchFamily="34" charset="-122"/>
                <a:ea typeface="微软雅黑" panose="020B0503020204020204" pitchFamily="34" charset="-122"/>
              </a:rPr>
              <a:t>2</a:t>
            </a:r>
            <a:r>
              <a:rPr lang="zh-CN" altLang="zh-CN" sz="1050" b="0" kern="0" dirty="0">
                <a:latin typeface="微软雅黑" panose="020B0503020204020204" pitchFamily="34" charset="-122"/>
                <a:ea typeface="微软雅黑" panose="020B0503020204020204" pitchFamily="34" charset="-122"/>
              </a:rPr>
              <a:t>个</a:t>
            </a:r>
            <a:r>
              <a:rPr lang="en-US" altLang="zh-CN" sz="1050" b="0" kern="0" dirty="0">
                <a:latin typeface="微软雅黑" panose="020B0503020204020204" pitchFamily="34" charset="-122"/>
                <a:ea typeface="微软雅黑" panose="020B0503020204020204" pitchFamily="34" charset="-122"/>
              </a:rPr>
              <a:t>AI Core</a:t>
            </a:r>
            <a:r>
              <a:rPr lang="zh-CN" altLang="en-US" sz="1050" b="0" kern="0" dirty="0">
                <a:latin typeface="微软雅黑" panose="020B0503020204020204" pitchFamily="34" charset="-122"/>
                <a:ea typeface="微软雅黑" panose="020B0503020204020204" pitchFamily="34" charset="-122"/>
              </a:rPr>
              <a:t>。昇腾</a:t>
            </a:r>
            <a:r>
              <a:rPr lang="en-US" altLang="zh-CN" sz="1050" b="0" kern="0" dirty="0">
                <a:latin typeface="微软雅黑" panose="020B0503020204020204" pitchFamily="34" charset="-122"/>
                <a:ea typeface="微软雅黑" panose="020B0503020204020204" pitchFamily="34" charset="-122"/>
              </a:rPr>
              <a:t>AI</a:t>
            </a:r>
            <a:r>
              <a:rPr lang="zh-CN" altLang="en-US" sz="1050" b="0" kern="0" dirty="0">
                <a:latin typeface="微软雅黑" panose="020B0503020204020204" pitchFamily="34" charset="-122"/>
                <a:ea typeface="微软雅黑" panose="020B0503020204020204" pitchFamily="34" charset="-122"/>
              </a:rPr>
              <a:t>芯片的计算核心，</a:t>
            </a:r>
            <a:r>
              <a:rPr lang="zh-CN" altLang="zh-CN" sz="1050" b="0" kern="0" dirty="0">
                <a:latin typeface="微软雅黑" panose="020B0503020204020204" pitchFamily="34" charset="-122"/>
                <a:ea typeface="微软雅黑" panose="020B0503020204020204" pitchFamily="34" charset="-122"/>
              </a:rPr>
              <a:t>主要负责执行矩阵、向量</a:t>
            </a:r>
            <a:r>
              <a:rPr lang="zh-CN" altLang="en-US" sz="1050" b="0" kern="0" dirty="0">
                <a:latin typeface="微软雅黑" panose="020B0503020204020204" pitchFamily="34" charset="-122"/>
                <a:ea typeface="微软雅黑" panose="020B0503020204020204" pitchFamily="34" charset="-122"/>
              </a:rPr>
              <a:t>、标量</a:t>
            </a:r>
            <a:r>
              <a:rPr lang="zh-CN" altLang="zh-CN" sz="1050" b="0" kern="0" dirty="0">
                <a:latin typeface="微软雅黑" panose="020B0503020204020204" pitchFamily="34" charset="-122"/>
                <a:ea typeface="微软雅黑" panose="020B0503020204020204" pitchFamily="34" charset="-122"/>
              </a:rPr>
              <a:t>计算密集的算子任务</a:t>
            </a:r>
            <a:r>
              <a:rPr lang="zh-CN" altLang="en-US" sz="1050" b="0" kern="0" dirty="0">
                <a:latin typeface="微软雅黑" panose="020B0503020204020204" pitchFamily="34" charset="-122"/>
                <a:ea typeface="微软雅黑" panose="020B0503020204020204" pitchFamily="34" charset="-122"/>
              </a:rPr>
              <a:t>，采用达芬奇架构。</a:t>
            </a:r>
            <a:endParaRPr lang="en-US" altLang="zh-CN" sz="1050" b="0" kern="0" dirty="0">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Char char="•"/>
            </a:pPr>
            <a:r>
              <a:rPr lang="en-US" altLang="zh-CN" sz="1050" kern="0" dirty="0">
                <a:latin typeface="微软雅黑" panose="020B0503020204020204" pitchFamily="34" charset="-122"/>
                <a:ea typeface="微软雅黑" panose="020B0503020204020204" pitchFamily="34" charset="-122"/>
              </a:rPr>
              <a:t>ARM CPU</a:t>
            </a:r>
            <a:r>
              <a:rPr lang="zh-CN" altLang="en-US" sz="1050" kern="0" dirty="0">
                <a:latin typeface="微软雅黑" panose="020B0503020204020204" pitchFamily="34" charset="-122"/>
                <a:ea typeface="微软雅黑" panose="020B0503020204020204" pitchFamily="34" charset="-122"/>
              </a:rPr>
              <a:t>核心：</a:t>
            </a:r>
            <a:r>
              <a:rPr lang="en-US" altLang="zh-CN" sz="1050" b="0" kern="0" dirty="0">
                <a:latin typeface="微软雅黑" panose="020B0503020204020204" pitchFamily="34" charset="-122"/>
                <a:ea typeface="微软雅黑" panose="020B0503020204020204" pitchFamily="34" charset="-122"/>
              </a:rPr>
              <a:t> </a:t>
            </a:r>
            <a:r>
              <a:rPr lang="zh-CN" altLang="zh-CN" sz="1050" b="0" kern="0" dirty="0">
                <a:latin typeface="微软雅黑" panose="020B0503020204020204" pitchFamily="34" charset="-122"/>
                <a:ea typeface="微软雅黑" panose="020B0503020204020204" pitchFamily="34" charset="-122"/>
              </a:rPr>
              <a:t>集成</a:t>
            </a:r>
            <a:r>
              <a:rPr lang="zh-CN" altLang="en-US" sz="1050" b="0" kern="0" dirty="0">
                <a:latin typeface="微软雅黑" panose="020B0503020204020204" pitchFamily="34" charset="-122"/>
                <a:ea typeface="微软雅黑" panose="020B0503020204020204" pitchFamily="34" charset="-122"/>
              </a:rPr>
              <a:t>了</a:t>
            </a:r>
            <a:r>
              <a:rPr lang="en-US" altLang="zh-CN" sz="1050" b="0" kern="0" dirty="0">
                <a:latin typeface="微软雅黑" panose="020B0503020204020204" pitchFamily="34" charset="-122"/>
                <a:ea typeface="微软雅黑" panose="020B0503020204020204" pitchFamily="34" charset="-122"/>
              </a:rPr>
              <a:t>8</a:t>
            </a:r>
            <a:r>
              <a:rPr lang="zh-CN" altLang="zh-CN" sz="1050" b="0" kern="0" dirty="0">
                <a:latin typeface="微软雅黑" panose="020B0503020204020204" pitchFamily="34" charset="-122"/>
                <a:ea typeface="微软雅黑" panose="020B0503020204020204" pitchFamily="34" charset="-122"/>
              </a:rPr>
              <a:t>个</a:t>
            </a:r>
            <a:r>
              <a:rPr lang="en-US" altLang="zh-CN" sz="1050" b="0" kern="0" dirty="0">
                <a:latin typeface="微软雅黑" panose="020B0503020204020204" pitchFamily="34" charset="-122"/>
                <a:ea typeface="微软雅黑" panose="020B0503020204020204" pitchFamily="34" charset="-122"/>
              </a:rPr>
              <a:t>A55</a:t>
            </a:r>
            <a:r>
              <a:rPr lang="zh-CN" altLang="en-US" sz="1050" b="0" kern="0" dirty="0">
                <a:latin typeface="微软雅黑" panose="020B0503020204020204" pitchFamily="34" charset="-122"/>
                <a:ea typeface="微软雅黑" panose="020B0503020204020204" pitchFamily="34" charset="-122"/>
              </a:rPr>
              <a:t>。</a:t>
            </a:r>
            <a:r>
              <a:rPr lang="zh-CN" altLang="zh-CN" sz="1050" b="0" kern="0" dirty="0">
                <a:latin typeface="微软雅黑" panose="020B0503020204020204" pitchFamily="34" charset="-122"/>
                <a:ea typeface="微软雅黑" panose="020B0503020204020204" pitchFamily="34" charset="-122"/>
              </a:rPr>
              <a:t>其中一部分部署为</a:t>
            </a:r>
            <a:r>
              <a:rPr lang="en-US" altLang="zh-CN" sz="1050" kern="0" dirty="0">
                <a:latin typeface="微软雅黑" panose="020B0503020204020204" pitchFamily="34" charset="-122"/>
                <a:ea typeface="微软雅黑" panose="020B0503020204020204" pitchFamily="34" charset="-122"/>
              </a:rPr>
              <a:t>AI CPU</a:t>
            </a:r>
            <a:r>
              <a:rPr lang="zh-CN" altLang="zh-CN" sz="1050" b="0" kern="0" dirty="0">
                <a:latin typeface="微软雅黑" panose="020B0503020204020204" pitchFamily="34" charset="-122"/>
                <a:ea typeface="微软雅黑" panose="020B0503020204020204" pitchFamily="34" charset="-122"/>
              </a:rPr>
              <a:t>，负责执行不适合跑在</a:t>
            </a:r>
            <a:r>
              <a:rPr lang="en-US" altLang="zh-CN" sz="1050" b="0" kern="0" dirty="0">
                <a:latin typeface="微软雅黑" panose="020B0503020204020204" pitchFamily="34" charset="-122"/>
                <a:ea typeface="微软雅黑" panose="020B0503020204020204" pitchFamily="34" charset="-122"/>
              </a:rPr>
              <a:t>AI Core</a:t>
            </a:r>
            <a:r>
              <a:rPr lang="zh-CN" altLang="zh-CN" sz="1050" b="0" kern="0" dirty="0">
                <a:latin typeface="微软雅黑" panose="020B0503020204020204" pitchFamily="34" charset="-122"/>
                <a:ea typeface="微软雅黑" panose="020B0503020204020204" pitchFamily="34" charset="-122"/>
              </a:rPr>
              <a:t>上的算子</a:t>
            </a:r>
            <a:r>
              <a:rPr lang="zh-CN" altLang="en-US" sz="1050" b="0" kern="0" dirty="0">
                <a:latin typeface="微软雅黑" panose="020B0503020204020204" pitchFamily="34" charset="-122"/>
                <a:ea typeface="微软雅黑" panose="020B0503020204020204" pitchFamily="34" charset="-122"/>
              </a:rPr>
              <a:t>（承担非矩阵类复杂计算）；一部分部署为专用于控制芯片整体运行的</a:t>
            </a:r>
            <a:r>
              <a:rPr lang="zh-CN" altLang="en-US" sz="1050" kern="0" dirty="0">
                <a:latin typeface="微软雅黑" panose="020B0503020204020204" pitchFamily="34" charset="-122"/>
                <a:ea typeface="微软雅黑" panose="020B0503020204020204" pitchFamily="34" charset="-122"/>
              </a:rPr>
              <a:t>控制</a:t>
            </a:r>
            <a:r>
              <a:rPr lang="en-US" altLang="zh-CN" sz="1050" kern="0" dirty="0">
                <a:latin typeface="微软雅黑" panose="020B0503020204020204" pitchFamily="34" charset="-122"/>
                <a:ea typeface="微软雅黑" panose="020B0503020204020204" pitchFamily="34" charset="-122"/>
              </a:rPr>
              <a:t>CPU</a:t>
            </a:r>
            <a:r>
              <a:rPr lang="zh-CN" altLang="en-US" sz="1050" b="0" kern="0" dirty="0">
                <a:latin typeface="微软雅黑" panose="020B0503020204020204" pitchFamily="34" charset="-122"/>
                <a:ea typeface="微软雅黑" panose="020B0503020204020204" pitchFamily="34" charset="-122"/>
              </a:rPr>
              <a:t>。两类任务占用的</a:t>
            </a:r>
            <a:r>
              <a:rPr lang="en-US" altLang="zh-CN" sz="1050" b="0" kern="0" dirty="0">
                <a:latin typeface="微软雅黑" panose="020B0503020204020204" pitchFamily="34" charset="-122"/>
                <a:ea typeface="微软雅黑" panose="020B0503020204020204" pitchFamily="34" charset="-122"/>
              </a:rPr>
              <a:t>CPU</a:t>
            </a:r>
            <a:r>
              <a:rPr lang="zh-CN" altLang="en-US" sz="1050" b="0" kern="0" dirty="0">
                <a:latin typeface="微软雅黑" panose="020B0503020204020204" pitchFamily="34" charset="-122"/>
                <a:ea typeface="微软雅黑" panose="020B0503020204020204" pitchFamily="34" charset="-122"/>
              </a:rPr>
              <a:t>核数可由软件根据系统实际运行情况动态分配。此外，还部署了一个专用</a:t>
            </a:r>
            <a:r>
              <a:rPr lang="en-US" altLang="zh-CN" sz="1050" b="0" kern="0" dirty="0">
                <a:latin typeface="微软雅黑" panose="020B0503020204020204" pitchFamily="34" charset="-122"/>
                <a:ea typeface="微软雅黑" panose="020B0503020204020204" pitchFamily="34" charset="-122"/>
              </a:rPr>
              <a:t>CPU</a:t>
            </a:r>
            <a:r>
              <a:rPr lang="zh-CN" altLang="en-US" sz="1050" b="0" kern="0" dirty="0">
                <a:latin typeface="微软雅黑" panose="020B0503020204020204" pitchFamily="34" charset="-122"/>
                <a:ea typeface="微软雅黑" panose="020B0503020204020204" pitchFamily="34" charset="-122"/>
              </a:rPr>
              <a:t>作为</a:t>
            </a:r>
            <a:r>
              <a:rPr lang="zh-CN" altLang="en-US" sz="1050" kern="0" dirty="0">
                <a:latin typeface="微软雅黑" panose="020B0503020204020204" pitchFamily="34" charset="-122"/>
                <a:ea typeface="微软雅黑" panose="020B0503020204020204" pitchFamily="34" charset="-122"/>
              </a:rPr>
              <a:t>任务调度器</a:t>
            </a:r>
            <a:r>
              <a:rPr lang="zh-CN" altLang="en-US" sz="1050" b="0" kern="0" dirty="0">
                <a:latin typeface="微软雅黑" panose="020B0503020204020204" pitchFamily="34" charset="-122"/>
                <a:ea typeface="微软雅黑" panose="020B0503020204020204" pitchFamily="34" charset="-122"/>
              </a:rPr>
              <a:t>（</a:t>
            </a:r>
            <a:r>
              <a:rPr lang="en-US" altLang="zh-CN" sz="1050" b="0" kern="0" dirty="0">
                <a:latin typeface="微软雅黑" panose="020B0503020204020204" pitchFamily="34" charset="-122"/>
                <a:ea typeface="微软雅黑" panose="020B0503020204020204" pitchFamily="34" charset="-122"/>
              </a:rPr>
              <a:t>Task Scheduler</a:t>
            </a:r>
            <a:r>
              <a:rPr lang="zh-CN" altLang="en-US" sz="1050" b="0" kern="0" dirty="0">
                <a:latin typeface="微软雅黑" panose="020B0503020204020204" pitchFamily="34" charset="-122"/>
                <a:ea typeface="微软雅黑" panose="020B0503020204020204" pitchFamily="34" charset="-122"/>
              </a:rPr>
              <a:t>，</a:t>
            </a:r>
            <a:r>
              <a:rPr lang="en-US" altLang="zh-CN" sz="1050" b="0" kern="0" dirty="0">
                <a:latin typeface="微软雅黑" panose="020B0503020204020204" pitchFamily="34" charset="-122"/>
                <a:ea typeface="微软雅黑" panose="020B0503020204020204" pitchFamily="34" charset="-122"/>
              </a:rPr>
              <a:t>TS</a:t>
            </a:r>
            <a:r>
              <a:rPr lang="zh-CN" altLang="en-US" sz="1050" b="0" kern="0" dirty="0">
                <a:latin typeface="微软雅黑" panose="020B0503020204020204" pitchFamily="34" charset="-122"/>
                <a:ea typeface="微软雅黑" panose="020B0503020204020204" pitchFamily="34" charset="-122"/>
              </a:rPr>
              <a:t>），以实现计算任务在</a:t>
            </a:r>
            <a:r>
              <a:rPr lang="en-US" altLang="zh-CN" sz="1050" b="0" kern="0" dirty="0">
                <a:latin typeface="微软雅黑" panose="020B0503020204020204" pitchFamily="34" charset="-122"/>
                <a:ea typeface="微软雅黑" panose="020B0503020204020204" pitchFamily="34" charset="-122"/>
              </a:rPr>
              <a:t>AI Core</a:t>
            </a:r>
            <a:r>
              <a:rPr lang="zh-CN" altLang="en-US" sz="1050" b="0" kern="0" dirty="0">
                <a:latin typeface="微软雅黑" panose="020B0503020204020204" pitchFamily="34" charset="-122"/>
                <a:ea typeface="微软雅黑" panose="020B0503020204020204" pitchFamily="34" charset="-122"/>
              </a:rPr>
              <a:t>上的高效分配和调度；该</a:t>
            </a:r>
            <a:r>
              <a:rPr lang="en-US" altLang="zh-CN" sz="1050" b="0" kern="0" dirty="0">
                <a:latin typeface="微软雅黑" panose="020B0503020204020204" pitchFamily="34" charset="-122"/>
                <a:ea typeface="微软雅黑" panose="020B0503020204020204" pitchFamily="34" charset="-122"/>
              </a:rPr>
              <a:t>CPU</a:t>
            </a:r>
            <a:r>
              <a:rPr lang="zh-CN" altLang="en-US" sz="1050" b="0" kern="0" dirty="0">
                <a:latin typeface="微软雅黑" panose="020B0503020204020204" pitchFamily="34" charset="-122"/>
                <a:ea typeface="微软雅黑" panose="020B0503020204020204" pitchFamily="34" charset="-122"/>
              </a:rPr>
              <a:t>专门服务于</a:t>
            </a:r>
            <a:r>
              <a:rPr lang="en-US" altLang="zh-CN" sz="1050" b="0" kern="0" dirty="0">
                <a:latin typeface="微软雅黑" panose="020B0503020204020204" pitchFamily="34" charset="-122"/>
                <a:ea typeface="微软雅黑" panose="020B0503020204020204" pitchFamily="34" charset="-122"/>
              </a:rPr>
              <a:t>AI Core</a:t>
            </a:r>
            <a:r>
              <a:rPr lang="zh-CN" altLang="en-US" sz="1050" b="0" kern="0" dirty="0">
                <a:latin typeface="微软雅黑" panose="020B0503020204020204" pitchFamily="34" charset="-122"/>
                <a:ea typeface="微软雅黑" panose="020B0503020204020204" pitchFamily="34" charset="-122"/>
              </a:rPr>
              <a:t>和</a:t>
            </a:r>
            <a:r>
              <a:rPr lang="en-US" altLang="zh-CN" sz="1050" b="0" kern="0" dirty="0">
                <a:latin typeface="微软雅黑" panose="020B0503020204020204" pitchFamily="34" charset="-122"/>
                <a:ea typeface="微软雅黑" panose="020B0503020204020204" pitchFamily="34" charset="-122"/>
              </a:rPr>
              <a:t>AI CPU</a:t>
            </a:r>
            <a:r>
              <a:rPr lang="zh-CN" altLang="en-US" sz="1050" b="0" kern="0" dirty="0">
                <a:latin typeface="微软雅黑" panose="020B0503020204020204" pitchFamily="34" charset="-122"/>
                <a:ea typeface="微软雅黑" panose="020B0503020204020204" pitchFamily="34" charset="-122"/>
              </a:rPr>
              <a:t>，不承担任何其他的事务和工作</a:t>
            </a:r>
            <a:r>
              <a:rPr lang="zh-CN" altLang="zh-CN" sz="1050" b="0" kern="0" dirty="0">
                <a:latin typeface="微软雅黑" panose="020B0503020204020204" pitchFamily="34" charset="-122"/>
                <a:ea typeface="微软雅黑" panose="020B0503020204020204" pitchFamily="34" charset="-122"/>
              </a:rPr>
              <a:t>。</a:t>
            </a:r>
            <a:endParaRPr lang="en-US" altLang="zh-CN" sz="1050" b="0" kern="0" dirty="0">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Char char="•"/>
            </a:pPr>
            <a:r>
              <a:rPr lang="en-US" altLang="zh-CN" sz="1050" kern="0" dirty="0">
                <a:latin typeface="微软雅黑" panose="020B0503020204020204" pitchFamily="34" charset="-122"/>
                <a:ea typeface="微软雅黑" panose="020B0503020204020204" pitchFamily="34" charset="-122"/>
              </a:rPr>
              <a:t>DVPP</a:t>
            </a:r>
            <a:r>
              <a:rPr lang="zh-CN" altLang="en-US" sz="1050" kern="0" dirty="0">
                <a:latin typeface="微软雅黑" panose="020B0503020204020204" pitchFamily="34" charset="-122"/>
                <a:ea typeface="微软雅黑" panose="020B0503020204020204" pitchFamily="34" charset="-122"/>
              </a:rPr>
              <a:t>：</a:t>
            </a:r>
            <a:r>
              <a:rPr lang="zh-CN" altLang="en-US" sz="1050" b="0" kern="0" dirty="0">
                <a:latin typeface="微软雅黑" panose="020B0503020204020204" pitchFamily="34" charset="-122"/>
                <a:ea typeface="微软雅黑" panose="020B0503020204020204" pitchFamily="34" charset="-122"/>
              </a:rPr>
              <a:t>数字视觉预处理子系统，完成图像视频的编解码。用于将从网络或终端设备获得的视觉数据，进行预处理以实现格式和精度转换等要求，之后提供给</a:t>
            </a:r>
            <a:r>
              <a:rPr lang="en-US" altLang="zh-CN" sz="1050" b="0" kern="0" dirty="0">
                <a:latin typeface="微软雅黑" panose="020B0503020204020204" pitchFamily="34" charset="-122"/>
                <a:ea typeface="微软雅黑" panose="020B0503020204020204" pitchFamily="34" charset="-122"/>
              </a:rPr>
              <a:t>AI</a:t>
            </a:r>
            <a:r>
              <a:rPr lang="zh-CN" altLang="en-US" sz="1050" b="0" kern="0" dirty="0">
                <a:latin typeface="微软雅黑" panose="020B0503020204020204" pitchFamily="34" charset="-122"/>
                <a:ea typeface="微软雅黑" panose="020B0503020204020204" pitchFamily="34" charset="-122"/>
              </a:rPr>
              <a:t>计算引擎。</a:t>
            </a:r>
            <a:endParaRPr lang="en-US" altLang="zh-CN" sz="1050" b="0" kern="0" dirty="0">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Char char="•"/>
            </a:pPr>
            <a:r>
              <a:rPr lang="en-US" altLang="zh-CN" sz="1050" kern="0" dirty="0">
                <a:latin typeface="微软雅黑" panose="020B0503020204020204" pitchFamily="34" charset="-122"/>
                <a:ea typeface="微软雅黑" panose="020B0503020204020204" pitchFamily="34" charset="-122"/>
              </a:rPr>
              <a:t>Cache &amp; Buffer</a:t>
            </a:r>
            <a:r>
              <a:rPr lang="zh-CN" altLang="en-US" sz="1050" kern="0" dirty="0">
                <a:latin typeface="微软雅黑" panose="020B0503020204020204" pitchFamily="34" charset="-122"/>
                <a:ea typeface="微软雅黑" panose="020B0503020204020204" pitchFamily="34" charset="-122"/>
              </a:rPr>
              <a:t>：</a:t>
            </a:r>
            <a:r>
              <a:rPr lang="en-US" altLang="zh-CN" sz="1050" b="0" kern="0" dirty="0">
                <a:latin typeface="微软雅黑" panose="020B0503020204020204" pitchFamily="34" charset="-122"/>
                <a:ea typeface="微软雅黑" panose="020B0503020204020204" pitchFamily="34" charset="-122"/>
              </a:rPr>
              <a:t>SOC</a:t>
            </a:r>
            <a:r>
              <a:rPr lang="zh-CN" altLang="zh-CN" sz="1050" b="0" kern="0" dirty="0">
                <a:latin typeface="微软雅黑" panose="020B0503020204020204" pitchFamily="34" charset="-122"/>
                <a:ea typeface="微软雅黑" panose="020B0503020204020204" pitchFamily="34" charset="-122"/>
              </a:rPr>
              <a:t>片内有层次化的</a:t>
            </a:r>
            <a:r>
              <a:rPr lang="en-US" altLang="zh-CN" sz="1050" b="0" kern="0" dirty="0">
                <a:latin typeface="微软雅黑" panose="020B0503020204020204" pitchFamily="34" charset="-122"/>
                <a:ea typeface="微软雅黑" panose="020B0503020204020204" pitchFamily="34" charset="-122"/>
              </a:rPr>
              <a:t>memory</a:t>
            </a:r>
            <a:r>
              <a:rPr lang="zh-CN" altLang="zh-CN" sz="1050" b="0" kern="0" dirty="0">
                <a:latin typeface="微软雅黑" panose="020B0503020204020204" pitchFamily="34" charset="-122"/>
                <a:ea typeface="微软雅黑" panose="020B0503020204020204" pitchFamily="34" charset="-122"/>
              </a:rPr>
              <a:t>结构，</a:t>
            </a:r>
            <a:r>
              <a:rPr lang="en-US" altLang="zh-CN" sz="1050" b="0" kern="0" dirty="0">
                <a:latin typeface="微软雅黑" panose="020B0503020204020204" pitchFamily="34" charset="-122"/>
                <a:ea typeface="微软雅黑" panose="020B0503020204020204" pitchFamily="34" charset="-122"/>
              </a:rPr>
              <a:t>AI core</a:t>
            </a:r>
            <a:r>
              <a:rPr lang="zh-CN" altLang="zh-CN" sz="1050" b="0" kern="0" dirty="0">
                <a:latin typeface="微软雅黑" panose="020B0503020204020204" pitchFamily="34" charset="-122"/>
                <a:ea typeface="微软雅黑" panose="020B0503020204020204" pitchFamily="34" charset="-122"/>
              </a:rPr>
              <a:t>内部有两级</a:t>
            </a:r>
            <a:r>
              <a:rPr lang="en-US" altLang="zh-CN" sz="1050" b="0" kern="0" dirty="0">
                <a:latin typeface="微软雅黑" panose="020B0503020204020204" pitchFamily="34" charset="-122"/>
                <a:ea typeface="微软雅黑" panose="020B0503020204020204" pitchFamily="34" charset="-122"/>
              </a:rPr>
              <a:t>memory buffer</a:t>
            </a:r>
            <a:r>
              <a:rPr lang="zh-CN" altLang="zh-CN" sz="1050" b="0" kern="0" dirty="0">
                <a:latin typeface="微软雅黑" panose="020B0503020204020204" pitchFamily="34" charset="-122"/>
                <a:ea typeface="微软雅黑" panose="020B0503020204020204" pitchFamily="34" charset="-122"/>
              </a:rPr>
              <a:t>，</a:t>
            </a:r>
            <a:r>
              <a:rPr lang="en-US" altLang="zh-CN" sz="1050" b="0" kern="0" dirty="0">
                <a:latin typeface="微软雅黑" panose="020B0503020204020204" pitchFamily="34" charset="-122"/>
                <a:ea typeface="微软雅黑" panose="020B0503020204020204" pitchFamily="34" charset="-122"/>
              </a:rPr>
              <a:t>SOC</a:t>
            </a:r>
            <a:r>
              <a:rPr lang="zh-CN" altLang="zh-CN" sz="1050" b="0" kern="0" dirty="0">
                <a:latin typeface="微软雅黑" panose="020B0503020204020204" pitchFamily="34" charset="-122"/>
                <a:ea typeface="微软雅黑" panose="020B0503020204020204" pitchFamily="34" charset="-122"/>
              </a:rPr>
              <a:t>片上还有</a:t>
            </a:r>
            <a:r>
              <a:rPr lang="en-US" altLang="zh-CN" sz="1050" b="0" kern="0" dirty="0">
                <a:latin typeface="微软雅黑" panose="020B0503020204020204" pitchFamily="34" charset="-122"/>
                <a:ea typeface="微软雅黑" panose="020B0503020204020204" pitchFamily="34" charset="-122"/>
              </a:rPr>
              <a:t>8MB L2 buffer</a:t>
            </a:r>
            <a:r>
              <a:rPr lang="zh-CN" altLang="zh-CN" sz="1050" b="0" kern="0" dirty="0">
                <a:latin typeface="微软雅黑" panose="020B0503020204020204" pitchFamily="34" charset="-122"/>
                <a:ea typeface="微软雅黑" panose="020B0503020204020204" pitchFamily="34" charset="-122"/>
              </a:rPr>
              <a:t>，专用于</a:t>
            </a:r>
            <a:r>
              <a:rPr lang="en-US" altLang="zh-CN" sz="1050" b="0" kern="0" dirty="0">
                <a:latin typeface="微软雅黑" panose="020B0503020204020204" pitchFamily="34" charset="-122"/>
                <a:ea typeface="微软雅黑" panose="020B0503020204020204" pitchFamily="34" charset="-122"/>
              </a:rPr>
              <a:t>AI Core</a:t>
            </a:r>
            <a:r>
              <a:rPr lang="zh-CN" altLang="zh-CN" sz="1050" b="0" kern="0" dirty="0">
                <a:latin typeface="微软雅黑" panose="020B0503020204020204" pitchFamily="34" charset="-122"/>
                <a:ea typeface="微软雅黑" panose="020B0503020204020204" pitchFamily="34" charset="-122"/>
              </a:rPr>
              <a:t>、</a:t>
            </a:r>
            <a:r>
              <a:rPr lang="en-US" altLang="zh-CN" sz="1050" b="0" kern="0" dirty="0">
                <a:latin typeface="微软雅黑" panose="020B0503020204020204" pitchFamily="34" charset="-122"/>
                <a:ea typeface="微软雅黑" panose="020B0503020204020204" pitchFamily="34" charset="-122"/>
              </a:rPr>
              <a:t>AI CPU</a:t>
            </a:r>
            <a:r>
              <a:rPr lang="zh-CN" altLang="zh-CN" sz="1050" b="0" kern="0" dirty="0">
                <a:latin typeface="微软雅黑" panose="020B0503020204020204" pitchFamily="34" charset="-122"/>
                <a:ea typeface="微软雅黑" panose="020B0503020204020204" pitchFamily="34" charset="-122"/>
              </a:rPr>
              <a:t>，提供高带宽、低延迟的</a:t>
            </a:r>
            <a:r>
              <a:rPr lang="en-US" altLang="zh-CN" sz="1050" b="0" kern="0" dirty="0">
                <a:latin typeface="微软雅黑" panose="020B0503020204020204" pitchFamily="34" charset="-122"/>
                <a:ea typeface="微软雅黑" panose="020B0503020204020204" pitchFamily="34" charset="-122"/>
              </a:rPr>
              <a:t>memory</a:t>
            </a:r>
            <a:r>
              <a:rPr lang="zh-CN" altLang="zh-CN" sz="1050" b="0" kern="0" dirty="0">
                <a:latin typeface="微软雅黑" panose="020B0503020204020204" pitchFamily="34" charset="-122"/>
                <a:ea typeface="微软雅黑" panose="020B0503020204020204" pitchFamily="34" charset="-122"/>
              </a:rPr>
              <a:t>访问。芯片还集成了</a:t>
            </a:r>
            <a:r>
              <a:rPr lang="en-US" altLang="zh-CN" sz="1050" b="0" kern="0" dirty="0">
                <a:latin typeface="微软雅黑" panose="020B0503020204020204" pitchFamily="34" charset="-122"/>
                <a:ea typeface="微软雅黑" panose="020B0503020204020204" pitchFamily="34" charset="-122"/>
              </a:rPr>
              <a:t>LPDDR4x</a:t>
            </a:r>
            <a:r>
              <a:rPr lang="zh-CN" altLang="zh-CN" sz="1050" b="0" kern="0" dirty="0">
                <a:latin typeface="微软雅黑" panose="020B0503020204020204" pitchFamily="34" charset="-122"/>
                <a:ea typeface="微软雅黑" panose="020B0503020204020204" pitchFamily="34" charset="-122"/>
              </a:rPr>
              <a:t>控制器，为芯片提供更大容量的</a:t>
            </a:r>
            <a:r>
              <a:rPr lang="en-US" altLang="zh-CN" sz="1050" b="0" kern="0" dirty="0">
                <a:latin typeface="微软雅黑" panose="020B0503020204020204" pitchFamily="34" charset="-122"/>
                <a:ea typeface="微软雅黑" panose="020B0503020204020204" pitchFamily="34" charset="-122"/>
              </a:rPr>
              <a:t>DDR</a:t>
            </a:r>
            <a:r>
              <a:rPr lang="zh-CN" altLang="zh-CN" sz="1050" b="0" kern="0" dirty="0">
                <a:latin typeface="微软雅黑" panose="020B0503020204020204" pitchFamily="34" charset="-122"/>
                <a:ea typeface="微软雅黑" panose="020B0503020204020204" pitchFamily="34" charset="-122"/>
              </a:rPr>
              <a:t>内存</a:t>
            </a:r>
            <a:r>
              <a:rPr lang="zh-CN" altLang="en-US" sz="1050" b="0" kern="0" dirty="0">
                <a:latin typeface="微软雅黑" panose="020B0503020204020204" pitchFamily="34" charset="-122"/>
                <a:ea typeface="微软雅黑" panose="020B0503020204020204" pitchFamily="34" charset="-122"/>
              </a:rPr>
              <a:t>。</a:t>
            </a:r>
            <a:endParaRPr lang="en-US" altLang="zh-CN" sz="1050" b="0" kern="0" dirty="0">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Char char="•"/>
            </a:pPr>
            <a:endParaRPr lang="en-US" altLang="zh-CN" sz="1050" b="0" kern="0" dirty="0">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101560" y="154093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nvGraphicFramePr>
        <p:xfrm>
          <a:off x="545093" y="1109133"/>
          <a:ext cx="4602865" cy="2658534"/>
        </p:xfrm>
        <a:graphic>
          <a:graphicData uri="http://schemas.openxmlformats.org/presentationml/2006/ole">
            <mc:AlternateContent xmlns:mc="http://schemas.openxmlformats.org/markup-compatibility/2006">
              <mc:Choice xmlns:v="urn:schemas-microsoft-com:vml" Requires="v">
                <p:oleObj spid="_x0000_s1026" r:id="rId3" imgW="7505795" imgH="3124105" progId="">
                  <p:embed/>
                </p:oleObj>
              </mc:Choice>
              <mc:Fallback>
                <p:oleObj r:id="rId3" imgW="7505795" imgH="3124105" progId="">
                  <p:embed/>
                  <p:pic>
                    <p:nvPicPr>
                      <p:cNvPr id="6"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093" y="1109133"/>
                        <a:ext cx="4602865" cy="26585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3402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
            <a:extLst>
              <a:ext uri="{FF2B5EF4-FFF2-40B4-BE49-F238E27FC236}">
                <a16:creationId xmlns:a16="http://schemas.microsoft.com/office/drawing/2014/main" id="{C6ADB1D9-336D-594D-9418-4BC486843D21}"/>
              </a:ext>
            </a:extLst>
          </p:cNvPr>
          <p:cNvSpPr>
            <a:spLocks noGrp="1"/>
          </p:cNvSpPr>
          <p:nvPr>
            <p:ph type="subTitle" idx="1"/>
          </p:nvPr>
        </p:nvSpPr>
        <p:spPr>
          <a:xfrm>
            <a:off x="545093" y="214240"/>
            <a:ext cx="7787313" cy="483787"/>
          </a:xfrm>
        </p:spPr>
        <p:txBody>
          <a:bodyPr>
            <a:normAutofit/>
          </a:bodyPr>
          <a:lstStyle/>
          <a:p>
            <a:r>
              <a:rPr lang="zh-CN" altLang="en-US" b="1" dirty="0">
                <a:solidFill>
                  <a:srgbClr val="990000"/>
                </a:solidFill>
              </a:rPr>
              <a:t>达芬奇架构（</a:t>
            </a:r>
            <a:r>
              <a:rPr lang="en-US" altLang="zh-CN" b="1" dirty="0">
                <a:solidFill>
                  <a:srgbClr val="990000"/>
                </a:solidFill>
              </a:rPr>
              <a:t>AI Core</a:t>
            </a:r>
            <a:r>
              <a:rPr lang="zh-CN" altLang="en-US" b="1" dirty="0">
                <a:solidFill>
                  <a:srgbClr val="990000"/>
                </a:solidFill>
              </a:rPr>
              <a:t>）</a:t>
            </a:r>
            <a:endParaRPr lang="en-US" b="1" dirty="0">
              <a:solidFill>
                <a:srgbClr val="990000"/>
              </a:solidFill>
            </a:endParaRPr>
          </a:p>
        </p:txBody>
      </p:sp>
      <p:sp>
        <p:nvSpPr>
          <p:cNvPr id="6488" name="Rectangle 411"/>
          <p:cNvSpPr>
            <a:spLocks noChangeArrowheads="1"/>
          </p:cNvSpPr>
          <p:nvPr/>
        </p:nvSpPr>
        <p:spPr bwMode="auto">
          <a:xfrm>
            <a:off x="5028168" y="351604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93" name="TextBox 3"/>
          <p:cNvSpPr txBox="1"/>
          <p:nvPr/>
        </p:nvSpPr>
        <p:spPr>
          <a:xfrm>
            <a:off x="545093" y="4889767"/>
            <a:ext cx="7998669" cy="1131079"/>
          </a:xfrm>
          <a:prstGeom prst="rect">
            <a:avLst/>
          </a:prstGeom>
          <a:noFill/>
        </p:spPr>
        <p:txBody>
          <a:bodyPr wrap="square" rtlCol="0">
            <a:spAutoFit/>
          </a:bodyPr>
          <a:lstStyle/>
          <a:p>
            <a:pPr>
              <a:lnSpc>
                <a:spcPct val="150000"/>
              </a:lnSpc>
            </a:pPr>
            <a:r>
              <a:rPr lang="zh-CN" altLang="en-US" sz="1200" b="1" dirty="0">
                <a:latin typeface="微软雅黑" panose="020B0503020204020204" pitchFamily="34" charset="-122"/>
                <a:ea typeface="微软雅黑" panose="020B0503020204020204" pitchFamily="34" charset="-122"/>
              </a:rPr>
              <a:t>达芬奇架构主要部分：</a:t>
            </a:r>
            <a:endParaRPr lang="en-US" altLang="zh-CN" sz="12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100" b="1" dirty="0">
                <a:latin typeface="微软雅黑" panose="020B0503020204020204" pitchFamily="34" charset="-122"/>
                <a:ea typeface="微软雅黑" panose="020B0503020204020204" pitchFamily="34" charset="-122"/>
              </a:rPr>
              <a:t>计算单元：</a:t>
            </a:r>
            <a:r>
              <a:rPr lang="zh-CN" altLang="en-US" sz="1100" dirty="0">
                <a:latin typeface="微软雅黑" panose="020B0503020204020204" pitchFamily="34" charset="-122"/>
                <a:ea typeface="微软雅黑" panose="020B0503020204020204" pitchFamily="34" charset="-122"/>
              </a:rPr>
              <a:t> 包含三种基础计算资源（矩阵计算单元、向量计算单元、标量计算单元）</a:t>
            </a:r>
            <a:endParaRPr lang="en-US" altLang="zh-CN" sz="11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100" b="1" dirty="0">
                <a:latin typeface="微软雅黑" panose="020B0503020204020204" pitchFamily="34" charset="-122"/>
                <a:ea typeface="微软雅黑" panose="020B0503020204020204" pitchFamily="34" charset="-122"/>
              </a:rPr>
              <a:t>存储系统： </a:t>
            </a:r>
            <a:r>
              <a:rPr lang="en-US" altLang="zh-CN" sz="1100" dirty="0">
                <a:latin typeface="微软雅黑" panose="020B0503020204020204" pitchFamily="34" charset="-122"/>
                <a:ea typeface="微软雅黑" panose="020B0503020204020204" pitchFamily="34" charset="-122"/>
              </a:rPr>
              <a:t>AI Core</a:t>
            </a:r>
            <a:r>
              <a:rPr lang="zh-CN" altLang="en-US" sz="1100" dirty="0">
                <a:latin typeface="微软雅黑" panose="020B0503020204020204" pitchFamily="34" charset="-122"/>
                <a:ea typeface="微软雅黑" panose="020B0503020204020204" pitchFamily="34" charset="-122"/>
              </a:rPr>
              <a:t>的片上存储单元和相应的数据通路构成了存储系统。</a:t>
            </a:r>
            <a:endParaRPr lang="en-US" altLang="zh-CN" sz="11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100" b="1" dirty="0">
                <a:latin typeface="微软雅黑" panose="020B0503020204020204" pitchFamily="34" charset="-122"/>
                <a:ea typeface="微软雅黑" panose="020B0503020204020204" pitchFamily="34" charset="-122"/>
              </a:rPr>
              <a:t>控制单元：</a:t>
            </a:r>
            <a:r>
              <a:rPr lang="zh-CN" altLang="en-US" sz="1100" dirty="0">
                <a:latin typeface="微软雅黑" panose="020B0503020204020204" pitchFamily="34" charset="-122"/>
                <a:ea typeface="微软雅黑" panose="020B0503020204020204" pitchFamily="34" charset="-122"/>
              </a:rPr>
              <a:t>整个计算过程提供了指令控制，相当于</a:t>
            </a:r>
            <a:r>
              <a:rPr lang="en-US" altLang="zh-CN" sz="1100" dirty="0">
                <a:latin typeface="微软雅黑" panose="020B0503020204020204" pitchFamily="34" charset="-122"/>
                <a:ea typeface="微软雅黑" panose="020B0503020204020204" pitchFamily="34" charset="-122"/>
              </a:rPr>
              <a:t>AI Core</a:t>
            </a:r>
            <a:r>
              <a:rPr lang="zh-CN" altLang="en-US" sz="1100" dirty="0">
                <a:latin typeface="微软雅黑" panose="020B0503020204020204" pitchFamily="34" charset="-122"/>
                <a:ea typeface="微软雅黑" panose="020B0503020204020204" pitchFamily="34" charset="-122"/>
              </a:rPr>
              <a:t>的司令部，负责整个</a:t>
            </a:r>
            <a:r>
              <a:rPr lang="en-US" altLang="zh-CN" sz="1100" dirty="0">
                <a:latin typeface="微软雅黑" panose="020B0503020204020204" pitchFamily="34" charset="-122"/>
                <a:ea typeface="微软雅黑" panose="020B0503020204020204" pitchFamily="34" charset="-122"/>
              </a:rPr>
              <a:t>AI Core</a:t>
            </a:r>
            <a:r>
              <a:rPr lang="zh-CN" altLang="en-US" sz="1100" dirty="0">
                <a:latin typeface="微软雅黑" panose="020B0503020204020204" pitchFamily="34" charset="-122"/>
                <a:ea typeface="微软雅黑" panose="020B0503020204020204" pitchFamily="34" charset="-122"/>
              </a:rPr>
              <a:t>的运行。</a:t>
            </a:r>
            <a:endParaRPr lang="en-US" altLang="zh-CN" sz="1100" dirty="0">
              <a:latin typeface="微软雅黑" panose="020B0503020204020204" pitchFamily="34" charset="-122"/>
              <a:ea typeface="微软雅黑" panose="020B0503020204020204" pitchFamily="34" charset="-122"/>
            </a:endParaRPr>
          </a:p>
        </p:txBody>
      </p:sp>
      <p:pic>
        <p:nvPicPr>
          <p:cNvPr id="23554" name="Picture 2" descr="C:\Users\swx640908.CHINA\AppData\Roaming\eSpace_Desktop\UserData\swx640908\imagefiles\originalImgfiles\6F2FB2AD-F67E-4D87-B72B-B2EA9E08574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838" y="752835"/>
            <a:ext cx="5895442" cy="3979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71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
            <a:extLst>
              <a:ext uri="{FF2B5EF4-FFF2-40B4-BE49-F238E27FC236}">
                <a16:creationId xmlns:a16="http://schemas.microsoft.com/office/drawing/2014/main" id="{C6ADB1D9-336D-594D-9418-4BC486843D21}"/>
              </a:ext>
            </a:extLst>
          </p:cNvPr>
          <p:cNvSpPr>
            <a:spLocks noGrp="1"/>
          </p:cNvSpPr>
          <p:nvPr>
            <p:ph type="subTitle" idx="1"/>
          </p:nvPr>
        </p:nvSpPr>
        <p:spPr>
          <a:xfrm>
            <a:off x="545093" y="214240"/>
            <a:ext cx="7787313" cy="483787"/>
          </a:xfrm>
        </p:spPr>
        <p:txBody>
          <a:bodyPr>
            <a:normAutofit/>
          </a:bodyPr>
          <a:lstStyle/>
          <a:p>
            <a:r>
              <a:rPr lang="zh-CN" altLang="en-US" b="1" dirty="0">
                <a:solidFill>
                  <a:srgbClr val="990000"/>
                </a:solidFill>
              </a:rPr>
              <a:t>达芬奇架构（</a:t>
            </a:r>
            <a:r>
              <a:rPr lang="en-US" altLang="zh-CN" b="1" dirty="0">
                <a:solidFill>
                  <a:srgbClr val="990000"/>
                </a:solidFill>
              </a:rPr>
              <a:t>AI Core</a:t>
            </a:r>
            <a:r>
              <a:rPr lang="zh-CN" altLang="en-US" b="1" dirty="0">
                <a:solidFill>
                  <a:srgbClr val="990000"/>
                </a:solidFill>
              </a:rPr>
              <a:t>） </a:t>
            </a:r>
            <a:r>
              <a:rPr lang="en-US" altLang="zh-CN" b="1" dirty="0">
                <a:solidFill>
                  <a:srgbClr val="990000"/>
                </a:solidFill>
              </a:rPr>
              <a:t>—— </a:t>
            </a:r>
            <a:r>
              <a:rPr lang="zh-CN" altLang="en-US" b="1" dirty="0">
                <a:solidFill>
                  <a:srgbClr val="990000"/>
                </a:solidFill>
              </a:rPr>
              <a:t>计算单元</a:t>
            </a:r>
            <a:endParaRPr lang="en-US" b="1" dirty="0">
              <a:solidFill>
                <a:srgbClr val="990000"/>
              </a:solidFill>
            </a:endParaRPr>
          </a:p>
        </p:txBody>
      </p:sp>
      <p:sp>
        <p:nvSpPr>
          <p:cNvPr id="6488" name="Rectangle 411"/>
          <p:cNvSpPr>
            <a:spLocks noChangeArrowheads="1"/>
          </p:cNvSpPr>
          <p:nvPr/>
        </p:nvSpPr>
        <p:spPr bwMode="auto">
          <a:xfrm>
            <a:off x="5028168" y="351604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nvGraphicFramePr>
        <p:xfrm>
          <a:off x="545094" y="1717053"/>
          <a:ext cx="5091505" cy="4104000"/>
        </p:xfrm>
        <a:graphic>
          <a:graphicData uri="http://schemas.openxmlformats.org/presentationml/2006/ole">
            <mc:AlternateContent xmlns:mc="http://schemas.openxmlformats.org/markup-compatibility/2006">
              <mc:Choice xmlns:v="urn:schemas-microsoft-com:vml" Requires="v">
                <p:oleObj spid="_x0000_s2050" r:id="rId4" imgW="7105745" imgH="3848195" progId="">
                  <p:embed/>
                </p:oleObj>
              </mc:Choice>
              <mc:Fallback>
                <p:oleObj r:id="rId4" imgW="7105745" imgH="3848195" progId="">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094" y="1717053"/>
                        <a:ext cx="5091505" cy="41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3"/>
          <p:cNvSpPr txBox="1"/>
          <p:nvPr/>
        </p:nvSpPr>
        <p:spPr>
          <a:xfrm>
            <a:off x="5718133" y="1717053"/>
            <a:ext cx="2997919" cy="5132174"/>
          </a:xfrm>
          <a:prstGeom prst="rect">
            <a:avLst/>
          </a:prstGeom>
          <a:noFill/>
        </p:spPr>
        <p:txBody>
          <a:bodyPr wrap="square" rtlCol="0">
            <a:spAutoFit/>
          </a:bodyPr>
          <a:lstStyle/>
          <a:p>
            <a:pPr marL="216000" indent="-216000">
              <a:lnSpc>
                <a:spcPct val="150000"/>
              </a:lnSpc>
              <a:spcBef>
                <a:spcPts val="600"/>
              </a:spcBef>
              <a:buFont typeface="Arial" panose="020B0604020202020204" pitchFamily="34" charset="0"/>
              <a:buChar char="•"/>
            </a:pPr>
            <a:r>
              <a:rPr lang="zh-CN" altLang="en-US" sz="1100" b="1" dirty="0">
                <a:latin typeface="微软雅黑" panose="020B0503020204020204" pitchFamily="34" charset="-122"/>
                <a:ea typeface="微软雅黑" panose="020B0503020204020204" pitchFamily="34" charset="-122"/>
              </a:rPr>
              <a:t>矩阵计算单元（</a:t>
            </a:r>
            <a:r>
              <a:rPr lang="en-US" altLang="zh-CN" sz="1100" b="1" dirty="0">
                <a:latin typeface="微软雅黑" panose="020B0503020204020204" pitchFamily="34" charset="-122"/>
                <a:ea typeface="微软雅黑" panose="020B0503020204020204" pitchFamily="34" charset="-122"/>
              </a:rPr>
              <a:t>Cube Unit</a:t>
            </a:r>
            <a:r>
              <a:rPr lang="zh-CN" altLang="en-US" sz="1100" b="1" dirty="0">
                <a:latin typeface="微软雅黑" panose="020B0503020204020204" pitchFamily="34" charset="-122"/>
                <a:ea typeface="微软雅黑" panose="020B0503020204020204" pitchFamily="34" charset="-122"/>
              </a:rPr>
              <a:t>）：</a:t>
            </a:r>
            <a:endParaRPr lang="en-US" altLang="zh-CN" sz="1100" b="1" dirty="0">
              <a:latin typeface="微软雅黑" panose="020B0503020204020204" pitchFamily="34" charset="-122"/>
              <a:ea typeface="微软雅黑" panose="020B0503020204020204" pitchFamily="34" charset="-122"/>
            </a:endParaRPr>
          </a:p>
          <a:p>
            <a:pPr marL="216000">
              <a:lnSpc>
                <a:spcPct val="150000"/>
              </a:lnSpc>
              <a:spcBef>
                <a:spcPts val="600"/>
              </a:spcBef>
            </a:pPr>
            <a:r>
              <a:rPr lang="zh-CN" altLang="en-US" sz="1100" dirty="0">
                <a:latin typeface="微软雅黑" panose="020B0503020204020204" pitchFamily="34" charset="-122"/>
                <a:ea typeface="微软雅黑" panose="020B0503020204020204" pitchFamily="34" charset="-122"/>
              </a:rPr>
              <a:t>矩阵计算单元和累加器主要完成矩阵相关运算。一拍完成一个</a:t>
            </a:r>
            <a:r>
              <a:rPr lang="en-US" altLang="zh-CN" sz="1100" dirty="0">
                <a:latin typeface="微软雅黑" panose="020B0503020204020204" pitchFamily="34" charset="-122"/>
                <a:ea typeface="微软雅黑" panose="020B0503020204020204" pitchFamily="34" charset="-122"/>
              </a:rPr>
              <a:t>fp16</a:t>
            </a:r>
            <a:r>
              <a:rPr lang="zh-CN" altLang="en-US" sz="1100" dirty="0">
                <a:latin typeface="微软雅黑" panose="020B0503020204020204" pitchFamily="34" charset="-122"/>
                <a:ea typeface="微软雅黑" panose="020B0503020204020204" pitchFamily="34" charset="-122"/>
              </a:rPr>
              <a:t>的</a:t>
            </a:r>
            <a:r>
              <a:rPr lang="en-US" altLang="zh-CN" sz="1100" dirty="0">
                <a:latin typeface="微软雅黑" panose="020B0503020204020204" pitchFamily="34" charset="-122"/>
                <a:ea typeface="微软雅黑" panose="020B0503020204020204" pitchFamily="34" charset="-122"/>
              </a:rPr>
              <a:t> 16x16</a:t>
            </a:r>
            <a:r>
              <a:rPr lang="zh-CN" altLang="en-US" sz="1100" dirty="0">
                <a:latin typeface="微软雅黑" panose="020B0503020204020204" pitchFamily="34" charset="-122"/>
                <a:ea typeface="微软雅黑" panose="020B0503020204020204" pitchFamily="34" charset="-122"/>
              </a:rPr>
              <a:t>与</a:t>
            </a:r>
            <a:r>
              <a:rPr lang="en-US" altLang="zh-CN" sz="1100" dirty="0">
                <a:latin typeface="微软雅黑" panose="020B0503020204020204" pitchFamily="34" charset="-122"/>
                <a:ea typeface="微软雅黑" panose="020B0503020204020204" pitchFamily="34" charset="-122"/>
              </a:rPr>
              <a:t>16x16</a:t>
            </a:r>
            <a:r>
              <a:rPr lang="zh-CN" altLang="en-US" sz="1100" dirty="0">
                <a:latin typeface="微软雅黑" panose="020B0503020204020204" pitchFamily="34" charset="-122"/>
                <a:ea typeface="微软雅黑" panose="020B0503020204020204" pitchFamily="34" charset="-122"/>
              </a:rPr>
              <a:t>矩阵乘（</a:t>
            </a:r>
            <a:r>
              <a:rPr lang="en-US" altLang="zh-CN" sz="1100" dirty="0">
                <a:latin typeface="微软雅黑" panose="020B0503020204020204" pitchFamily="34" charset="-122"/>
                <a:ea typeface="微软雅黑" panose="020B0503020204020204" pitchFamily="34" charset="-122"/>
              </a:rPr>
              <a:t>4096</a:t>
            </a:r>
            <a:r>
              <a:rPr lang="zh-CN" altLang="en-US" sz="1100" dirty="0">
                <a:latin typeface="微软雅黑" panose="020B0503020204020204" pitchFamily="34" charset="-122"/>
                <a:ea typeface="微软雅黑" panose="020B0503020204020204" pitchFamily="34" charset="-122"/>
              </a:rPr>
              <a:t>）； 如果是</a:t>
            </a:r>
            <a:r>
              <a:rPr lang="en-US" altLang="zh-CN" sz="1100" dirty="0">
                <a:latin typeface="微软雅黑" panose="020B0503020204020204" pitchFamily="34" charset="-122"/>
                <a:ea typeface="微软雅黑" panose="020B0503020204020204" pitchFamily="34" charset="-122"/>
              </a:rPr>
              <a:t>int8</a:t>
            </a:r>
            <a:r>
              <a:rPr lang="zh-CN" altLang="en-US" sz="1100" dirty="0">
                <a:latin typeface="微软雅黑" panose="020B0503020204020204" pitchFamily="34" charset="-122"/>
                <a:ea typeface="微软雅黑" panose="020B0503020204020204" pitchFamily="34" charset="-122"/>
              </a:rPr>
              <a:t>输入，则一拍完成 </a:t>
            </a:r>
            <a:r>
              <a:rPr lang="en-US" altLang="zh-CN" sz="1100" dirty="0">
                <a:latin typeface="微软雅黑" panose="020B0503020204020204" pitchFamily="34" charset="-122"/>
                <a:ea typeface="微软雅黑" panose="020B0503020204020204" pitchFamily="34" charset="-122"/>
              </a:rPr>
              <a:t>16*32 </a:t>
            </a:r>
            <a:r>
              <a:rPr lang="zh-CN" altLang="en-US" sz="1100" dirty="0">
                <a:latin typeface="微软雅黑" panose="020B0503020204020204" pitchFamily="34" charset="-122"/>
                <a:ea typeface="微软雅黑" panose="020B0503020204020204" pitchFamily="34" charset="-122"/>
              </a:rPr>
              <a:t>与 </a:t>
            </a:r>
            <a:r>
              <a:rPr lang="en-US" altLang="zh-CN" sz="1100" dirty="0">
                <a:latin typeface="微软雅黑" panose="020B0503020204020204" pitchFamily="34" charset="-122"/>
                <a:ea typeface="微软雅黑" panose="020B0503020204020204" pitchFamily="34" charset="-122"/>
              </a:rPr>
              <a:t>32*16 </a:t>
            </a:r>
            <a:r>
              <a:rPr lang="zh-CN" altLang="en-US" sz="1100" dirty="0">
                <a:latin typeface="微软雅黑" panose="020B0503020204020204" pitchFamily="34" charset="-122"/>
                <a:ea typeface="微软雅黑" panose="020B0503020204020204" pitchFamily="34" charset="-122"/>
              </a:rPr>
              <a:t>矩阵乘（</a:t>
            </a:r>
            <a:r>
              <a:rPr lang="en-US" altLang="zh-CN" sz="1100" dirty="0">
                <a:latin typeface="微软雅黑" panose="020B0503020204020204" pitchFamily="34" charset="-122"/>
                <a:ea typeface="微软雅黑" panose="020B0503020204020204" pitchFamily="34" charset="-122"/>
              </a:rPr>
              <a:t>8192</a:t>
            </a:r>
            <a:r>
              <a:rPr lang="zh-CN" altLang="en-US" sz="1100" dirty="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a:p>
            <a:pPr marL="216000"/>
            <a:endParaRPr lang="en-US" altLang="zh-CN" sz="1100" dirty="0">
              <a:latin typeface="微软雅黑" panose="020B0503020204020204" pitchFamily="34" charset="-122"/>
              <a:ea typeface="微软雅黑" panose="020B0503020204020204" pitchFamily="34" charset="-122"/>
            </a:endParaRPr>
          </a:p>
          <a:p>
            <a:pPr marL="216000" indent="-216000">
              <a:lnSpc>
                <a:spcPct val="150000"/>
              </a:lnSpc>
              <a:spcBef>
                <a:spcPts val="600"/>
              </a:spcBef>
              <a:buFont typeface="Arial" panose="020B0604020202020204" pitchFamily="34" charset="0"/>
              <a:buChar char="•"/>
            </a:pPr>
            <a:r>
              <a:rPr lang="zh-CN" altLang="en-US" sz="1100" b="1" dirty="0">
                <a:latin typeface="微软雅黑" panose="020B0503020204020204" pitchFamily="34" charset="-122"/>
                <a:ea typeface="微软雅黑" panose="020B0503020204020204" pitchFamily="34" charset="-122"/>
              </a:rPr>
              <a:t>向量计算单元（</a:t>
            </a:r>
            <a:r>
              <a:rPr lang="en-US" altLang="zh-CN" sz="1100" b="1" dirty="0">
                <a:latin typeface="微软雅黑" panose="020B0503020204020204" pitchFamily="34" charset="-122"/>
                <a:ea typeface="微软雅黑" panose="020B0503020204020204" pitchFamily="34" charset="-122"/>
              </a:rPr>
              <a:t>Vector Unit</a:t>
            </a:r>
            <a:r>
              <a:rPr lang="zh-CN" altLang="en-US" sz="1100" b="1" dirty="0">
                <a:latin typeface="微软雅黑" panose="020B0503020204020204" pitchFamily="34" charset="-122"/>
                <a:ea typeface="微软雅黑" panose="020B0503020204020204" pitchFamily="34" charset="-122"/>
              </a:rPr>
              <a:t>）：</a:t>
            </a:r>
            <a:endParaRPr lang="en-US" altLang="zh-CN" sz="1100" b="1" dirty="0">
              <a:latin typeface="微软雅黑" panose="020B0503020204020204" pitchFamily="34" charset="-122"/>
              <a:ea typeface="微软雅黑" panose="020B0503020204020204" pitchFamily="34" charset="-122"/>
            </a:endParaRPr>
          </a:p>
          <a:p>
            <a:pPr marL="216000">
              <a:lnSpc>
                <a:spcPct val="150000"/>
              </a:lnSpc>
              <a:spcBef>
                <a:spcPts val="600"/>
              </a:spcBef>
            </a:pPr>
            <a:r>
              <a:rPr lang="zh-CN" altLang="en-US" sz="1100" dirty="0">
                <a:latin typeface="微软雅黑" panose="020B0503020204020204" pitchFamily="34" charset="-122"/>
                <a:ea typeface="微软雅黑" panose="020B0503020204020204" pitchFamily="34" charset="-122"/>
              </a:rPr>
              <a:t>实现向量和标量，或双向量之间的计算，功能覆盖各种基本的计算类型和许多定制的计算类型，主要包括</a:t>
            </a:r>
            <a:r>
              <a:rPr lang="en-US" altLang="zh-CN" sz="1100" dirty="0">
                <a:latin typeface="微软雅黑" panose="020B0503020204020204" pitchFamily="34" charset="-122"/>
                <a:ea typeface="微软雅黑" panose="020B0503020204020204" pitchFamily="34" charset="-122"/>
              </a:rPr>
              <a:t>FP16/FP32/Int32/Int8</a:t>
            </a:r>
            <a:r>
              <a:rPr lang="zh-CN" altLang="en-US" sz="1100" dirty="0">
                <a:latin typeface="微软雅黑" panose="020B0503020204020204" pitchFamily="34" charset="-122"/>
                <a:ea typeface="微软雅黑" panose="020B0503020204020204" pitchFamily="34" charset="-122"/>
              </a:rPr>
              <a:t>等数据类型的计算； </a:t>
            </a:r>
            <a:endParaRPr lang="en-US" altLang="zh-CN" sz="1100" dirty="0">
              <a:latin typeface="微软雅黑" panose="020B0503020204020204" pitchFamily="34" charset="-122"/>
              <a:ea typeface="微软雅黑" panose="020B0503020204020204" pitchFamily="34" charset="-122"/>
            </a:endParaRPr>
          </a:p>
          <a:p>
            <a:pPr marL="216000"/>
            <a:endParaRPr lang="en-US" altLang="zh-CN" sz="1100" dirty="0">
              <a:latin typeface="微软雅黑" panose="020B0503020204020204" pitchFamily="34" charset="-122"/>
              <a:ea typeface="微软雅黑" panose="020B0503020204020204" pitchFamily="34" charset="-122"/>
            </a:endParaRPr>
          </a:p>
          <a:p>
            <a:pPr marL="216000" indent="-216000">
              <a:lnSpc>
                <a:spcPct val="150000"/>
              </a:lnSpc>
              <a:spcBef>
                <a:spcPts val="600"/>
              </a:spcBef>
              <a:buFont typeface="Arial" panose="020B0604020202020204" pitchFamily="34" charset="0"/>
              <a:buChar char="•"/>
            </a:pPr>
            <a:r>
              <a:rPr lang="zh-CN" altLang="en-US" sz="1100" b="1" dirty="0">
                <a:latin typeface="微软雅黑" panose="020B0503020204020204" pitchFamily="34" charset="-122"/>
                <a:ea typeface="微软雅黑" panose="020B0503020204020204" pitchFamily="34" charset="-122"/>
              </a:rPr>
              <a:t>标量计算单元（</a:t>
            </a:r>
            <a:r>
              <a:rPr lang="en-US" altLang="zh-CN" sz="1100" b="1" dirty="0">
                <a:latin typeface="微软雅黑" panose="020B0503020204020204" pitchFamily="34" charset="-122"/>
                <a:ea typeface="微软雅黑" panose="020B0503020204020204" pitchFamily="34" charset="-122"/>
              </a:rPr>
              <a:t>Scalar Unit</a:t>
            </a:r>
            <a:r>
              <a:rPr lang="zh-CN" altLang="en-US" sz="1100" b="1" dirty="0">
                <a:latin typeface="微软雅黑" panose="020B0503020204020204" pitchFamily="34" charset="-122"/>
                <a:ea typeface="微软雅黑" panose="020B0503020204020204" pitchFamily="34" charset="-122"/>
              </a:rPr>
              <a:t>）：</a:t>
            </a:r>
            <a:endParaRPr lang="en-US" altLang="zh-CN" sz="1100" b="1" dirty="0">
              <a:latin typeface="微软雅黑" panose="020B0503020204020204" pitchFamily="34" charset="-122"/>
              <a:ea typeface="微软雅黑" panose="020B0503020204020204" pitchFamily="34" charset="-122"/>
            </a:endParaRPr>
          </a:p>
          <a:p>
            <a:pPr marL="216000">
              <a:lnSpc>
                <a:spcPct val="150000"/>
              </a:lnSpc>
              <a:spcBef>
                <a:spcPts val="600"/>
              </a:spcBef>
            </a:pPr>
            <a:r>
              <a:rPr lang="zh-CN" altLang="en-US" sz="1100" dirty="0">
                <a:latin typeface="微软雅黑" panose="020B0503020204020204" pitchFamily="34" charset="-122"/>
                <a:ea typeface="微软雅黑" panose="020B0503020204020204" pitchFamily="34" charset="-122"/>
              </a:rPr>
              <a:t>相当于一个微型</a:t>
            </a:r>
            <a:r>
              <a:rPr lang="en-US" altLang="zh-CN" sz="1100" dirty="0">
                <a:latin typeface="微软雅黑" panose="020B0503020204020204" pitchFamily="34" charset="-122"/>
                <a:ea typeface="微软雅黑" panose="020B0503020204020204" pitchFamily="34" charset="-122"/>
              </a:rPr>
              <a:t>CPU</a:t>
            </a:r>
            <a:r>
              <a:rPr lang="zh-CN" altLang="en-US" sz="1100" dirty="0">
                <a:latin typeface="微软雅黑" panose="020B0503020204020204" pitchFamily="34" charset="-122"/>
                <a:ea typeface="微软雅黑" panose="020B0503020204020204" pitchFamily="34" charset="-122"/>
              </a:rPr>
              <a:t>，控制整个</a:t>
            </a:r>
            <a:r>
              <a:rPr lang="en-US" altLang="zh-CN" sz="1100" dirty="0">
                <a:latin typeface="微软雅黑" panose="020B0503020204020204" pitchFamily="34" charset="-122"/>
                <a:ea typeface="微软雅黑" panose="020B0503020204020204" pitchFamily="34" charset="-122"/>
              </a:rPr>
              <a:t>AI Core</a:t>
            </a:r>
            <a:r>
              <a:rPr lang="zh-CN" altLang="en-US" sz="1100" dirty="0">
                <a:latin typeface="微软雅黑" panose="020B0503020204020204" pitchFamily="34" charset="-122"/>
                <a:ea typeface="微软雅黑" panose="020B0503020204020204" pitchFamily="34" charset="-122"/>
              </a:rPr>
              <a:t>的运行，完成整个程序的循环控制、分支判断，可以为</a:t>
            </a:r>
            <a:r>
              <a:rPr lang="en-US" altLang="zh-CN" sz="1100" dirty="0">
                <a:latin typeface="微软雅黑" panose="020B0503020204020204" pitchFamily="34" charset="-122"/>
                <a:ea typeface="微软雅黑" panose="020B0503020204020204" pitchFamily="34" charset="-122"/>
              </a:rPr>
              <a:t>Cube/Vector</a:t>
            </a:r>
            <a:r>
              <a:rPr lang="zh-CN" altLang="en-US" sz="1100" dirty="0">
                <a:latin typeface="微软雅黑" panose="020B0503020204020204" pitchFamily="34" charset="-122"/>
                <a:ea typeface="微软雅黑" panose="020B0503020204020204" pitchFamily="34" charset="-122"/>
              </a:rPr>
              <a:t>提供数据地址和相关参数的计算，以及基本的算术运算。</a:t>
            </a:r>
            <a:endParaRPr lang="en-US" altLang="zh-CN" sz="1100" dirty="0">
              <a:latin typeface="微软雅黑" panose="020B0503020204020204" pitchFamily="34" charset="-122"/>
              <a:ea typeface="微软雅黑" panose="020B0503020204020204" pitchFamily="34" charset="-122"/>
            </a:endParaRPr>
          </a:p>
        </p:txBody>
      </p:sp>
      <p:sp>
        <p:nvSpPr>
          <p:cNvPr id="8" name="TextBox 3"/>
          <p:cNvSpPr txBox="1"/>
          <p:nvPr/>
        </p:nvSpPr>
        <p:spPr>
          <a:xfrm>
            <a:off x="545094" y="836026"/>
            <a:ext cx="4886431" cy="738664"/>
          </a:xfrm>
          <a:prstGeom prst="rect">
            <a:avLst/>
          </a:prstGeom>
          <a:noFill/>
        </p:spPr>
        <p:txBody>
          <a:bodyPr wrap="square" rtlCol="0">
            <a:spAutoFit/>
          </a:bodyPr>
          <a:lstStyle/>
          <a:p>
            <a:pPr>
              <a:lnSpc>
                <a:spcPct val="150000"/>
              </a:lnSpc>
              <a:spcBef>
                <a:spcPts val="600"/>
              </a:spcBef>
            </a:pPr>
            <a:r>
              <a:rPr lang="zh-CN" altLang="en-US" sz="1400" b="1" dirty="0">
                <a:latin typeface="微软雅黑" panose="020B0503020204020204" pitchFamily="34" charset="-122"/>
                <a:ea typeface="微软雅黑" panose="020B0503020204020204" pitchFamily="34" charset="-122"/>
              </a:rPr>
              <a:t>三种基础计算资源：</a:t>
            </a:r>
            <a:r>
              <a:rPr lang="en-US" altLang="zh-CN" sz="1400" b="1" dirty="0">
                <a:latin typeface="微软雅黑" panose="020B0503020204020204" pitchFamily="34" charset="-122"/>
                <a:ea typeface="微软雅黑" panose="020B0503020204020204" pitchFamily="34" charset="-122"/>
              </a:rPr>
              <a:t>Cube Unit</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Vector Unit</a:t>
            </a:r>
            <a:r>
              <a:rPr lang="zh-CN" altLang="en-US" sz="1400" b="1" dirty="0">
                <a:latin typeface="微软雅黑" panose="020B0503020204020204" pitchFamily="34" charset="-122"/>
                <a:ea typeface="微软雅黑" panose="020B0503020204020204" pitchFamily="34" charset="-122"/>
              </a:rPr>
              <a:t>和</a:t>
            </a:r>
            <a:r>
              <a:rPr lang="en-US" altLang="zh-CN" sz="1400" b="1" dirty="0">
                <a:latin typeface="微软雅黑" panose="020B0503020204020204" pitchFamily="34" charset="-122"/>
                <a:ea typeface="微软雅黑" panose="020B0503020204020204" pitchFamily="34" charset="-122"/>
              </a:rPr>
              <a:t>Scalar Unit</a:t>
            </a:r>
            <a:r>
              <a:rPr lang="zh-CN" altLang="en-US" sz="1400" b="1" dirty="0">
                <a:latin typeface="微软雅黑" panose="020B0503020204020204" pitchFamily="34" charset="-122"/>
                <a:ea typeface="微软雅黑" panose="020B0503020204020204" pitchFamily="34" charset="-122"/>
              </a:rPr>
              <a:t>，分别对应矩阵、向量和标量三种常见的计算模式。</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601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
            <a:extLst>
              <a:ext uri="{FF2B5EF4-FFF2-40B4-BE49-F238E27FC236}">
                <a16:creationId xmlns:a16="http://schemas.microsoft.com/office/drawing/2014/main" id="{C6ADB1D9-336D-594D-9418-4BC486843D21}"/>
              </a:ext>
            </a:extLst>
          </p:cNvPr>
          <p:cNvSpPr txBox="1">
            <a:spLocks/>
          </p:cNvSpPr>
          <p:nvPr/>
        </p:nvSpPr>
        <p:spPr>
          <a:xfrm>
            <a:off x="486890" y="214240"/>
            <a:ext cx="8047510" cy="483787"/>
          </a:xfrm>
          <a:prstGeom prst="rect">
            <a:avLst/>
          </a:prstGeom>
        </p:spPr>
        <p:txBody>
          <a:bodyPr>
            <a:noAutofit/>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zh-CN" altLang="en-US" sz="3200" b="1" dirty="0">
                <a:solidFill>
                  <a:srgbClr val="990000"/>
                </a:solidFill>
                <a:latin typeface="Microsoft YaHei" panose="020B0503020204020204" pitchFamily="34" charset="-122"/>
                <a:ea typeface="Microsoft YaHei" panose="020B0503020204020204" pitchFamily="34" charset="-122"/>
              </a:rPr>
              <a:t>     达芬奇架构（</a:t>
            </a:r>
            <a:r>
              <a:rPr lang="en-US" altLang="zh-CN" sz="3200" b="1" dirty="0">
                <a:solidFill>
                  <a:srgbClr val="990000"/>
                </a:solidFill>
                <a:latin typeface="Microsoft YaHei" panose="020B0503020204020204" pitchFamily="34" charset="-122"/>
                <a:ea typeface="Microsoft YaHei" panose="020B0503020204020204" pitchFamily="34" charset="-122"/>
              </a:rPr>
              <a:t>AI Core</a:t>
            </a:r>
            <a:r>
              <a:rPr lang="zh-CN" altLang="en-US" sz="3200" b="1" dirty="0">
                <a:solidFill>
                  <a:srgbClr val="990000"/>
                </a:solidFill>
                <a:latin typeface="Microsoft YaHei" panose="020B0503020204020204" pitchFamily="34" charset="-122"/>
                <a:ea typeface="Microsoft YaHei" panose="020B0503020204020204" pitchFamily="34" charset="-122"/>
              </a:rPr>
              <a:t>） </a:t>
            </a:r>
            <a:r>
              <a:rPr lang="en-US" altLang="zh-CN" sz="3200" b="1" dirty="0">
                <a:solidFill>
                  <a:srgbClr val="990000"/>
                </a:solidFill>
                <a:latin typeface="Microsoft YaHei" panose="020B0503020204020204" pitchFamily="34" charset="-122"/>
                <a:ea typeface="Microsoft YaHei" panose="020B0503020204020204" pitchFamily="34" charset="-122"/>
              </a:rPr>
              <a:t>—— </a:t>
            </a:r>
            <a:r>
              <a:rPr lang="zh-CN" altLang="en-US" sz="3200" b="1" dirty="0">
                <a:solidFill>
                  <a:srgbClr val="990000"/>
                </a:solidFill>
                <a:latin typeface="Microsoft YaHei" panose="020B0503020204020204" pitchFamily="34" charset="-122"/>
                <a:ea typeface="Microsoft YaHei" panose="020B0503020204020204" pitchFamily="34" charset="-122"/>
              </a:rPr>
              <a:t>加速原理</a:t>
            </a:r>
            <a:endParaRPr lang="en-US" sz="3200" b="1" dirty="0">
              <a:solidFill>
                <a:srgbClr val="990000"/>
              </a:solidFill>
              <a:latin typeface="Microsoft YaHei" panose="020B0503020204020204" pitchFamily="34" charset="-122"/>
              <a:ea typeface="Microsoft YaHei" panose="020B0503020204020204" pitchFamily="34" charset="-122"/>
            </a:endParaRPr>
          </a:p>
        </p:txBody>
      </p:sp>
      <p:pic>
        <p:nvPicPr>
          <p:cNvPr id="8" name="Picture 2" descr="C:\Users\d00464022\AppData\Roaming\eSpace_Desktop\UserData\d00464022\imagefiles\DC2A2839-0490-4D5C-B3B1-156959CA20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25" y="1068967"/>
            <a:ext cx="7796084" cy="4887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7720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609600" y="1447800"/>
            <a:ext cx="7905750" cy="4371975"/>
          </a:xfrm>
          <a:prstGeom prst="rect">
            <a:avLst/>
          </a:prstGeom>
          <a:noFill/>
          <a:ln w="9525">
            <a:noFill/>
            <a:miter lim="800000"/>
            <a:headEnd/>
            <a:tailEnd/>
          </a:ln>
          <a:effectLst/>
        </p:spPr>
      </p:pic>
      <p:sp>
        <p:nvSpPr>
          <p:cNvPr id="3" name="Subtitle 1">
            <a:extLst>
              <a:ext uri="{FF2B5EF4-FFF2-40B4-BE49-F238E27FC236}">
                <a16:creationId xmlns:a16="http://schemas.microsoft.com/office/drawing/2014/main" id="{C6ADB1D9-336D-594D-9418-4BC486843D21}"/>
              </a:ext>
            </a:extLst>
          </p:cNvPr>
          <p:cNvSpPr txBox="1">
            <a:spLocks/>
          </p:cNvSpPr>
          <p:nvPr/>
        </p:nvSpPr>
        <p:spPr>
          <a:xfrm>
            <a:off x="486890" y="214240"/>
            <a:ext cx="8047510" cy="852560"/>
          </a:xfrm>
          <a:prstGeom prst="rect">
            <a:avLst/>
          </a:prstGeom>
        </p:spPr>
        <p:txBody>
          <a:bodyPr>
            <a:noAutofit/>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zh-CN" altLang="en-US" sz="3200" b="1" dirty="0">
                <a:solidFill>
                  <a:srgbClr val="990000"/>
                </a:solidFill>
                <a:latin typeface="Microsoft YaHei" panose="020B0503020204020204" pitchFamily="34" charset="-122"/>
                <a:ea typeface="Microsoft YaHei" panose="020B0503020204020204" pitchFamily="34" charset="-122"/>
              </a:rPr>
              <a:t>     </a:t>
            </a:r>
            <a:r>
              <a:rPr lang="en-US" altLang="zh-CN" sz="3200" b="1" dirty="0">
                <a:solidFill>
                  <a:srgbClr val="990000"/>
                </a:solidFill>
                <a:latin typeface="Microsoft YaHei" panose="020B0503020204020204" pitchFamily="34" charset="-122"/>
                <a:ea typeface="Microsoft YaHei" panose="020B0503020204020204" pitchFamily="34" charset="-122"/>
              </a:rPr>
              <a:t>3D-Cube</a:t>
            </a:r>
            <a:r>
              <a:rPr lang="zh-CN" altLang="en-US" sz="3200" b="1" dirty="0">
                <a:solidFill>
                  <a:srgbClr val="990000"/>
                </a:solidFill>
                <a:latin typeface="Microsoft YaHei" panose="020B0503020204020204" pitchFamily="34" charset="-122"/>
                <a:ea typeface="Microsoft YaHei" panose="020B0503020204020204" pitchFamily="34" charset="-122"/>
              </a:rPr>
              <a:t>计算</a:t>
            </a:r>
            <a:endParaRPr lang="en-US" sz="3200" b="1" dirty="0">
              <a:solidFill>
                <a:srgbClr val="990000"/>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1476375" y="2325688"/>
            <a:ext cx="6191250" cy="2205037"/>
          </a:xfrm>
          <a:prstGeom prst="rect">
            <a:avLst/>
          </a:prstGeom>
          <a:noFill/>
          <a:ln w="9525">
            <a:noFill/>
            <a:miter lim="800000"/>
            <a:headEnd/>
            <a:tailEnd/>
          </a:ln>
          <a:effectLst/>
        </p:spPr>
      </p:pic>
      <p:sp>
        <p:nvSpPr>
          <p:cNvPr id="3" name="Subtitle 1">
            <a:extLst>
              <a:ext uri="{FF2B5EF4-FFF2-40B4-BE49-F238E27FC236}">
                <a16:creationId xmlns:a16="http://schemas.microsoft.com/office/drawing/2014/main" id="{C6ADB1D9-336D-594D-9418-4BC486843D21}"/>
              </a:ext>
            </a:extLst>
          </p:cNvPr>
          <p:cNvSpPr txBox="1">
            <a:spLocks/>
          </p:cNvSpPr>
          <p:nvPr/>
        </p:nvSpPr>
        <p:spPr>
          <a:xfrm>
            <a:off x="486890" y="214240"/>
            <a:ext cx="8047510" cy="852560"/>
          </a:xfrm>
          <a:prstGeom prst="rect">
            <a:avLst/>
          </a:prstGeom>
        </p:spPr>
        <p:txBody>
          <a:bodyPr>
            <a:noAutofit/>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zh-CN" altLang="en-US" sz="3200" b="1" dirty="0">
                <a:solidFill>
                  <a:srgbClr val="990000"/>
                </a:solidFill>
                <a:latin typeface="Microsoft YaHei" panose="020B0503020204020204" pitchFamily="34" charset="-122"/>
                <a:ea typeface="Microsoft YaHei" panose="020B0503020204020204" pitchFamily="34" charset="-122"/>
              </a:rPr>
              <a:t>     </a:t>
            </a:r>
            <a:r>
              <a:rPr lang="zh-CN" altLang="en-US" sz="3200" dirty="0">
                <a:solidFill>
                  <a:srgbClr val="990000"/>
                </a:solidFill>
                <a:latin typeface="Microsoft YaHei" panose="020B0503020204020204" pitchFamily="34" charset="-122"/>
                <a:ea typeface="Microsoft YaHei" panose="020B0503020204020204" pitchFamily="34" charset="-122"/>
              </a:rPr>
              <a:t>矩阵分块排列方式</a:t>
            </a:r>
            <a:endParaRPr lang="en-US" sz="3200" b="1" dirty="0">
              <a:solidFill>
                <a:srgbClr val="990000"/>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397C86C-14F1-4498-A080-5483DE2B6B0D}"/>
              </a:ext>
            </a:extLst>
          </p:cNvPr>
          <p:cNvSpPr/>
          <p:nvPr/>
        </p:nvSpPr>
        <p:spPr>
          <a:xfrm>
            <a:off x="1063487" y="2635090"/>
            <a:ext cx="6737126" cy="1015663"/>
          </a:xfrm>
          <a:prstGeom prst="rect">
            <a:avLst/>
          </a:prstGeom>
        </p:spPr>
        <p:txBody>
          <a:bodyPr wrap="square">
            <a:spAutoFit/>
          </a:bodyPr>
          <a:lstStyle/>
          <a:p>
            <a:pPr marL="342900" indent="-34290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上图</a:t>
            </a:r>
            <a:r>
              <a:rPr lang="zh-CN" altLang="zh-CN" sz="2000" dirty="0">
                <a:latin typeface="微软雅黑" panose="020B0503020204020204" pitchFamily="34" charset="-122"/>
                <a:ea typeface="微软雅黑" panose="020B0503020204020204" pitchFamily="34" charset="-122"/>
              </a:rPr>
              <a:t>表示一个矩阵</a:t>
            </a:r>
            <a:r>
              <a:rPr lang="en-US" altLang="zh-CN" sz="2000" dirty="0">
                <a:latin typeface="微软雅黑" panose="020B0503020204020204" pitchFamily="34" charset="-122"/>
                <a:ea typeface="微软雅黑" panose="020B0503020204020204" pitchFamily="34" charset="-122"/>
              </a:rPr>
              <a:t>A</a:t>
            </a:r>
            <a:r>
              <a:rPr lang="zh-CN" altLang="zh-CN" sz="2000" dirty="0">
                <a:latin typeface="微软雅黑" panose="020B0503020204020204" pitchFamily="34" charset="-122"/>
                <a:ea typeface="微软雅黑" panose="020B0503020204020204" pitchFamily="34" charset="-122"/>
              </a:rPr>
              <a:t>和另一个矩阵</a:t>
            </a:r>
            <a:r>
              <a:rPr lang="en-US" altLang="zh-CN" sz="2000" dirty="0">
                <a:latin typeface="微软雅黑" panose="020B0503020204020204" pitchFamily="34" charset="-122"/>
                <a:ea typeface="微软雅黑" panose="020B0503020204020204" pitchFamily="34" charset="-122"/>
              </a:rPr>
              <a:t>B</a:t>
            </a:r>
            <a:r>
              <a:rPr lang="zh-CN" altLang="zh-CN" sz="2000" dirty="0">
                <a:latin typeface="微软雅黑" panose="020B0503020204020204" pitchFamily="34" charset="-122"/>
                <a:ea typeface="微软雅黑" panose="020B0503020204020204" pitchFamily="34" charset="-122"/>
              </a:rPr>
              <a:t>之间的乘法运算</a:t>
            </a:r>
            <a:r>
              <a:rPr lang="en-US" altLang="zh-CN" sz="2000" dirty="0">
                <a:latin typeface="微软雅黑" panose="020B0503020204020204" pitchFamily="34" charset="-122"/>
                <a:ea typeface="微软雅黑" panose="020B0503020204020204" pitchFamily="34" charset="-122"/>
              </a:rPr>
              <a:t>C=A*B</a:t>
            </a:r>
            <a:r>
              <a:rPr lang="zh-CN" altLang="zh-CN" sz="2000" dirty="0">
                <a:latin typeface="微软雅黑" panose="020B0503020204020204" pitchFamily="34" charset="-122"/>
                <a:ea typeface="微软雅黑" panose="020B0503020204020204" pitchFamily="34" charset="-122"/>
              </a:rPr>
              <a:t>，其中</a:t>
            </a:r>
            <a:r>
              <a:rPr lang="en-US" altLang="zh-CN" sz="2000" dirty="0">
                <a:latin typeface="微软雅黑" panose="020B0503020204020204" pitchFamily="34" charset="-122"/>
                <a:ea typeface="微软雅黑" panose="020B0503020204020204" pitchFamily="34" charset="-122"/>
              </a:rPr>
              <a:t>M</a:t>
            </a:r>
            <a:r>
              <a:rPr lang="zh-CN" altLang="zh-CN" sz="2000" dirty="0">
                <a:latin typeface="微软雅黑" panose="020B0503020204020204" pitchFamily="34" charset="-122"/>
                <a:ea typeface="微软雅黑" panose="020B0503020204020204" pitchFamily="34" charset="-122"/>
              </a:rPr>
              <a:t>表示矩阵</a:t>
            </a:r>
            <a:r>
              <a:rPr lang="en-US" altLang="zh-CN" sz="2000" dirty="0">
                <a:latin typeface="微软雅黑" panose="020B0503020204020204" pitchFamily="34" charset="-122"/>
                <a:ea typeface="微软雅黑" panose="020B0503020204020204" pitchFamily="34" charset="-122"/>
              </a:rPr>
              <a:t>A</a:t>
            </a:r>
            <a:r>
              <a:rPr lang="zh-CN" altLang="zh-CN" sz="2000" dirty="0">
                <a:latin typeface="微软雅黑" panose="020B0503020204020204" pitchFamily="34" charset="-122"/>
                <a:ea typeface="微软雅黑" panose="020B0503020204020204" pitchFamily="34" charset="-122"/>
              </a:rPr>
              <a:t>的行数，</a:t>
            </a:r>
            <a:r>
              <a:rPr lang="en-US" altLang="zh-CN" sz="2000" dirty="0">
                <a:latin typeface="微软雅黑" panose="020B0503020204020204" pitchFamily="34" charset="-122"/>
                <a:ea typeface="微软雅黑" panose="020B0503020204020204" pitchFamily="34" charset="-122"/>
              </a:rPr>
              <a:t>K</a:t>
            </a:r>
            <a:r>
              <a:rPr lang="zh-CN" altLang="zh-CN" sz="2000" dirty="0">
                <a:latin typeface="微软雅黑" panose="020B0503020204020204" pitchFamily="34" charset="-122"/>
                <a:ea typeface="微软雅黑" panose="020B0503020204020204" pitchFamily="34" charset="-122"/>
              </a:rPr>
              <a:t>表示矩阵</a:t>
            </a:r>
            <a:r>
              <a:rPr lang="en-US" altLang="zh-CN" sz="2000" dirty="0">
                <a:latin typeface="微软雅黑" panose="020B0503020204020204" pitchFamily="34" charset="-122"/>
                <a:ea typeface="微软雅黑" panose="020B0503020204020204" pitchFamily="34" charset="-122"/>
              </a:rPr>
              <a:t>A</a:t>
            </a:r>
            <a:r>
              <a:rPr lang="zh-CN" altLang="zh-CN" sz="2000" dirty="0">
                <a:latin typeface="微软雅黑" panose="020B0503020204020204" pitchFamily="34" charset="-122"/>
                <a:ea typeface="微软雅黑" panose="020B0503020204020204" pitchFamily="34" charset="-122"/>
              </a:rPr>
              <a:t>的列数以及矩阵</a:t>
            </a:r>
            <a:r>
              <a:rPr lang="en-US" altLang="zh-CN" sz="2000" dirty="0">
                <a:latin typeface="微软雅黑" panose="020B0503020204020204" pitchFamily="34" charset="-122"/>
                <a:ea typeface="微软雅黑" panose="020B0503020204020204" pitchFamily="34" charset="-122"/>
              </a:rPr>
              <a:t>B</a:t>
            </a:r>
            <a:r>
              <a:rPr lang="zh-CN" altLang="zh-CN" sz="2000" dirty="0">
                <a:latin typeface="微软雅黑" panose="020B0503020204020204" pitchFamily="34" charset="-122"/>
                <a:ea typeface="微软雅黑" panose="020B0503020204020204" pitchFamily="34" charset="-122"/>
              </a:rPr>
              <a:t>的行数，</a:t>
            </a:r>
            <a:r>
              <a:rPr lang="en-US" altLang="zh-CN" sz="2000" dirty="0">
                <a:latin typeface="微软雅黑" panose="020B0503020204020204" pitchFamily="34" charset="-122"/>
                <a:ea typeface="微软雅黑" panose="020B0503020204020204" pitchFamily="34" charset="-122"/>
              </a:rPr>
              <a:t>N</a:t>
            </a:r>
            <a:r>
              <a:rPr lang="zh-CN" altLang="zh-CN" sz="2000" dirty="0">
                <a:latin typeface="微软雅黑" panose="020B0503020204020204" pitchFamily="34" charset="-122"/>
                <a:ea typeface="微软雅黑" panose="020B0503020204020204" pitchFamily="34" charset="-122"/>
              </a:rPr>
              <a:t>表示矩阵</a:t>
            </a:r>
            <a:r>
              <a:rPr lang="en-US" altLang="zh-CN" sz="2000" dirty="0">
                <a:latin typeface="微软雅黑" panose="020B0503020204020204" pitchFamily="34" charset="-122"/>
                <a:ea typeface="微软雅黑" panose="020B0503020204020204" pitchFamily="34" charset="-122"/>
              </a:rPr>
              <a:t>B</a:t>
            </a:r>
            <a:r>
              <a:rPr lang="zh-CN" altLang="zh-CN" sz="2000" dirty="0">
                <a:latin typeface="微软雅黑" panose="020B0503020204020204" pitchFamily="34" charset="-122"/>
                <a:ea typeface="微软雅黑" panose="020B0503020204020204" pitchFamily="34" charset="-122"/>
              </a:rPr>
              <a:t>的列数。</a:t>
            </a:r>
          </a:p>
        </p:txBody>
      </p:sp>
      <p:graphicFrame>
        <p:nvGraphicFramePr>
          <p:cNvPr id="7" name="对象 6"/>
          <p:cNvGraphicFramePr>
            <a:graphicFrameLocks noChangeAspect="1"/>
          </p:cNvGraphicFramePr>
          <p:nvPr/>
        </p:nvGraphicFramePr>
        <p:xfrm>
          <a:off x="1575937" y="585572"/>
          <a:ext cx="5318242" cy="1982648"/>
        </p:xfrm>
        <a:graphic>
          <a:graphicData uri="http://schemas.openxmlformats.org/presentationml/2006/ole">
            <mc:AlternateContent xmlns:mc="http://schemas.openxmlformats.org/markup-compatibility/2006">
              <mc:Choice xmlns:v="urn:schemas-microsoft-com:vml" Requires="v">
                <p:oleObj spid="_x0000_s3074" r:id="rId4" imgW="3495580" imgH="980980" progId="">
                  <p:embed/>
                </p:oleObj>
              </mc:Choice>
              <mc:Fallback>
                <p:oleObj r:id="rId4" imgW="3495580" imgH="980980" progId="">
                  <p:embed/>
                  <p:pic>
                    <p:nvPicPr>
                      <p:cNvPr id="7"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5937" y="585572"/>
                        <a:ext cx="5318242" cy="19826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表格 7"/>
          <p:cNvGraphicFramePr>
            <a:graphicFrameLocks noGrp="1"/>
          </p:cNvGraphicFramePr>
          <p:nvPr/>
        </p:nvGraphicFramePr>
        <p:xfrm>
          <a:off x="2483044" y="4024990"/>
          <a:ext cx="4782021" cy="1577025"/>
        </p:xfrm>
        <a:graphic>
          <a:graphicData uri="http://schemas.openxmlformats.org/drawingml/2006/table">
            <a:tbl>
              <a:tblPr firstRow="1" firstCol="1" bandRow="1">
                <a:tableStyleId>{72833802-FEF1-4C79-8D5D-14CF1EAF98D9}</a:tableStyleId>
              </a:tblPr>
              <a:tblGrid>
                <a:gridCol w="4782021">
                  <a:extLst>
                    <a:ext uri="{9D8B030D-6E8A-4147-A177-3AD203B41FA5}">
                      <a16:colId xmlns:a16="http://schemas.microsoft.com/office/drawing/2014/main" val="20000"/>
                    </a:ext>
                  </a:extLst>
                </a:gridCol>
              </a:tblGrid>
              <a:tr h="1577025">
                <a:tc>
                  <a:txBody>
                    <a:bodyPr/>
                    <a:lstStyle/>
                    <a:p>
                      <a:pPr marL="342900" indent="-342900" algn="l" defTabSz="914478" rtl="0" eaLnBrk="1" latinLnBrk="0" hangingPunct="1">
                        <a:lnSpc>
                          <a:spcPct val="115000"/>
                        </a:lnSpc>
                        <a:spcAft>
                          <a:spcPts val="0"/>
                        </a:spcAft>
                        <a:buFont typeface="Wingdings" panose="05000000000000000000" pitchFamily="2" charset="2"/>
                        <a:buChar char="Ø"/>
                      </a:pPr>
                      <a:r>
                        <a:rPr lang="en-US" sz="2000" kern="1200" dirty="0">
                          <a:solidFill>
                            <a:schemeClr val="tx1"/>
                          </a:solidFill>
                          <a:latin typeface="微软雅黑" panose="020B0503020204020204" pitchFamily="34" charset="-122"/>
                          <a:ea typeface="微软雅黑" panose="020B0503020204020204" pitchFamily="34" charset="-122"/>
                          <a:cs typeface="+mn-cs"/>
                        </a:rPr>
                        <a:t>for (m=0; m&lt;M, m++)</a:t>
                      </a:r>
                      <a:endParaRPr lang="zh-CN" sz="2000" kern="1200" dirty="0">
                        <a:solidFill>
                          <a:schemeClr val="tx1"/>
                        </a:solidFill>
                        <a:latin typeface="微软雅黑" panose="020B0503020204020204" pitchFamily="34" charset="-122"/>
                        <a:ea typeface="微软雅黑" panose="020B0503020204020204" pitchFamily="34" charset="-122"/>
                        <a:cs typeface="+mn-cs"/>
                      </a:endParaRPr>
                    </a:p>
                    <a:p>
                      <a:pPr marL="342900" indent="-342900" algn="l" defTabSz="914478" rtl="0" eaLnBrk="1" latinLnBrk="0" hangingPunct="1">
                        <a:lnSpc>
                          <a:spcPct val="115000"/>
                        </a:lnSpc>
                        <a:spcAft>
                          <a:spcPts val="0"/>
                        </a:spcAft>
                        <a:buFont typeface="Wingdings" panose="05000000000000000000" pitchFamily="2" charset="2"/>
                        <a:buChar char="Ø"/>
                      </a:pPr>
                      <a:r>
                        <a:rPr lang="en-US" sz="2000" kern="1200" dirty="0">
                          <a:solidFill>
                            <a:schemeClr val="tx1"/>
                          </a:solidFill>
                          <a:latin typeface="微软雅黑" panose="020B0503020204020204" pitchFamily="34" charset="-122"/>
                          <a:ea typeface="微软雅黑" panose="020B0503020204020204" pitchFamily="34" charset="-122"/>
                          <a:cs typeface="+mn-cs"/>
                        </a:rPr>
                        <a:t>    for (n=0; n&lt;N, n++)</a:t>
                      </a:r>
                      <a:endParaRPr lang="zh-CN" sz="2000" kern="1200" dirty="0">
                        <a:solidFill>
                          <a:schemeClr val="tx1"/>
                        </a:solidFill>
                        <a:latin typeface="微软雅黑" panose="020B0503020204020204" pitchFamily="34" charset="-122"/>
                        <a:ea typeface="微软雅黑" panose="020B0503020204020204" pitchFamily="34" charset="-122"/>
                        <a:cs typeface="+mn-cs"/>
                      </a:endParaRPr>
                    </a:p>
                    <a:p>
                      <a:pPr marL="342900" indent="-342900" algn="l" defTabSz="914478" rtl="0" eaLnBrk="1" latinLnBrk="0" hangingPunct="1">
                        <a:lnSpc>
                          <a:spcPct val="115000"/>
                        </a:lnSpc>
                        <a:spcAft>
                          <a:spcPts val="0"/>
                        </a:spcAft>
                        <a:buFont typeface="Wingdings" panose="05000000000000000000" pitchFamily="2" charset="2"/>
                        <a:buChar char="Ø"/>
                      </a:pPr>
                      <a:r>
                        <a:rPr lang="en-US" sz="2000" kern="1200" dirty="0">
                          <a:solidFill>
                            <a:schemeClr val="tx1"/>
                          </a:solidFill>
                          <a:latin typeface="微软雅黑" panose="020B0503020204020204" pitchFamily="34" charset="-122"/>
                          <a:ea typeface="微软雅黑" panose="020B0503020204020204" pitchFamily="34" charset="-122"/>
                          <a:cs typeface="+mn-cs"/>
                        </a:rPr>
                        <a:t>        for (k=0; k&lt;K, k++)</a:t>
                      </a:r>
                      <a:endParaRPr lang="zh-CN" sz="2000" kern="1200" dirty="0">
                        <a:solidFill>
                          <a:schemeClr val="tx1"/>
                        </a:solidFill>
                        <a:latin typeface="微软雅黑" panose="020B0503020204020204" pitchFamily="34" charset="-122"/>
                        <a:ea typeface="微软雅黑" panose="020B0503020204020204" pitchFamily="34" charset="-122"/>
                        <a:cs typeface="+mn-cs"/>
                      </a:endParaRPr>
                    </a:p>
                    <a:p>
                      <a:pPr marL="342900" indent="-342900" algn="l" defTabSz="914478" rtl="0" eaLnBrk="1" latinLnBrk="0" hangingPunct="1">
                        <a:lnSpc>
                          <a:spcPct val="115000"/>
                        </a:lnSpc>
                        <a:spcAft>
                          <a:spcPts val="0"/>
                        </a:spcAft>
                        <a:buFont typeface="Wingdings" panose="05000000000000000000" pitchFamily="2" charset="2"/>
                        <a:buChar char="Ø"/>
                      </a:pPr>
                      <a:r>
                        <a:rPr lang="en-US" sz="2000" kern="1200" dirty="0">
                          <a:solidFill>
                            <a:schemeClr val="tx1"/>
                          </a:solidFill>
                          <a:latin typeface="微软雅黑" panose="020B0503020204020204" pitchFamily="34" charset="-122"/>
                          <a:ea typeface="微软雅黑" panose="020B0503020204020204" pitchFamily="34" charset="-122"/>
                          <a:cs typeface="+mn-cs"/>
                        </a:rPr>
                        <a:t>C[m][n] += A[m][k]*B[k][n]</a:t>
                      </a:r>
                      <a:endParaRPr lang="zh-CN" sz="2000" kern="1200" dirty="0">
                        <a:solidFill>
                          <a:schemeClr val="tx1"/>
                        </a:solidFill>
                        <a:latin typeface="微软雅黑" panose="020B0503020204020204" pitchFamily="34" charset="-122"/>
                        <a:ea typeface="微软雅黑" panose="020B0503020204020204" pitchFamily="34" charset="-122"/>
                        <a:cs typeface="+mn-cs"/>
                      </a:endParaRPr>
                    </a:p>
                  </a:txBody>
                  <a:tcPr marL="51415" marR="51415" marT="0" marB="0">
                    <a:solidFill>
                      <a:srgbClr val="FFCC66"/>
                    </a:solidFill>
                  </a:tcPr>
                </a:tc>
                <a:extLst>
                  <a:ext uri="{0D108BD9-81ED-4DB2-BD59-A6C34878D82A}">
                    <a16:rowId xmlns:a16="http://schemas.microsoft.com/office/drawing/2014/main" val="10000"/>
                  </a:ext>
                </a:extLst>
              </a:tr>
            </a:tbl>
          </a:graphicData>
        </a:graphic>
      </p:graphicFrame>
      <p:sp>
        <p:nvSpPr>
          <p:cNvPr id="9" name="Subtitle 1">
            <a:extLst>
              <a:ext uri="{FF2B5EF4-FFF2-40B4-BE49-F238E27FC236}">
                <a16:creationId xmlns:a16="http://schemas.microsoft.com/office/drawing/2014/main" id="{C6ADB1D9-336D-594D-9418-4BC486843D21}"/>
              </a:ext>
            </a:extLst>
          </p:cNvPr>
          <p:cNvSpPr txBox="1">
            <a:spLocks/>
          </p:cNvSpPr>
          <p:nvPr/>
        </p:nvSpPr>
        <p:spPr>
          <a:xfrm>
            <a:off x="486890" y="214240"/>
            <a:ext cx="7787313" cy="483787"/>
          </a:xfrm>
          <a:prstGeom prst="rect">
            <a:avLst/>
          </a:prstGeom>
        </p:spPr>
        <p:txBody>
          <a:bodyPr>
            <a:noAutofit/>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zh-CN" altLang="en-US" sz="3200" b="1" dirty="0">
                <a:solidFill>
                  <a:srgbClr val="990000"/>
                </a:solidFill>
                <a:latin typeface="Microsoft YaHei" panose="020B0503020204020204" pitchFamily="34" charset="-122"/>
                <a:ea typeface="Microsoft YaHei" panose="020B0503020204020204" pitchFamily="34" charset="-122"/>
              </a:rPr>
              <a:t>达芬奇架构（</a:t>
            </a:r>
            <a:r>
              <a:rPr lang="en-US" altLang="zh-CN" sz="3200" b="1" dirty="0">
                <a:solidFill>
                  <a:srgbClr val="990000"/>
                </a:solidFill>
                <a:latin typeface="Microsoft YaHei" panose="020B0503020204020204" pitchFamily="34" charset="-122"/>
                <a:ea typeface="Microsoft YaHei" panose="020B0503020204020204" pitchFamily="34" charset="-122"/>
              </a:rPr>
              <a:t>AI Core</a:t>
            </a:r>
            <a:r>
              <a:rPr lang="zh-CN" altLang="en-US" sz="3200" b="1" dirty="0">
                <a:solidFill>
                  <a:srgbClr val="990000"/>
                </a:solidFill>
                <a:latin typeface="Microsoft YaHei" panose="020B0503020204020204" pitchFamily="34" charset="-122"/>
                <a:ea typeface="Microsoft YaHei" panose="020B0503020204020204" pitchFamily="34" charset="-122"/>
              </a:rPr>
              <a:t>） </a:t>
            </a:r>
            <a:r>
              <a:rPr lang="en-US" altLang="zh-CN" sz="3200" b="1" dirty="0">
                <a:solidFill>
                  <a:srgbClr val="990000"/>
                </a:solidFill>
                <a:latin typeface="Microsoft YaHei" panose="020B0503020204020204" pitchFamily="34" charset="-122"/>
                <a:ea typeface="Microsoft YaHei" panose="020B0503020204020204" pitchFamily="34" charset="-122"/>
              </a:rPr>
              <a:t>—— </a:t>
            </a:r>
            <a:r>
              <a:rPr lang="zh-CN" altLang="en-US" sz="3200" b="1" dirty="0">
                <a:solidFill>
                  <a:srgbClr val="990000"/>
                </a:solidFill>
                <a:latin typeface="Microsoft YaHei" panose="020B0503020204020204" pitchFamily="34" charset="-122"/>
                <a:ea typeface="Microsoft YaHei" panose="020B0503020204020204" pitchFamily="34" charset="-122"/>
              </a:rPr>
              <a:t>矩阵计算单元</a:t>
            </a:r>
            <a:endParaRPr lang="en-US" sz="3200" b="1" dirty="0">
              <a:solidFill>
                <a:srgbClr val="99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5322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397C86C-14F1-4498-A080-5483DE2B6B0D}"/>
              </a:ext>
            </a:extLst>
          </p:cNvPr>
          <p:cNvSpPr/>
          <p:nvPr/>
        </p:nvSpPr>
        <p:spPr>
          <a:xfrm>
            <a:off x="78797" y="3833001"/>
            <a:ext cx="8746445" cy="2862322"/>
          </a:xfrm>
          <a:prstGeom prst="rect">
            <a:avLst/>
          </a:prstGeom>
        </p:spPr>
        <p:txBody>
          <a:bodyPr wrap="square">
            <a:spAutoFit/>
          </a:bodyPr>
          <a:lstStyle/>
          <a:p>
            <a:pPr marL="342900" indent="-342900">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一般在矩阵较大时，由于芯片上计算和存储资源有限，往往需要对矩阵进行分块平铺处理（</a:t>
            </a:r>
            <a:r>
              <a:rPr lang="en-US" altLang="zh-CN" sz="2000" dirty="0">
                <a:latin typeface="微软雅黑" panose="020B0503020204020204" pitchFamily="34" charset="-122"/>
                <a:ea typeface="微软雅黑" panose="020B0503020204020204" pitchFamily="34" charset="-122"/>
              </a:rPr>
              <a:t>Tiling</a:t>
            </a:r>
            <a:r>
              <a:rPr lang="zh-CN" altLang="zh-CN" sz="2000" dirty="0">
                <a:latin typeface="微软雅黑" panose="020B0503020204020204" pitchFamily="34" charset="-122"/>
                <a:ea typeface="微软雅黑" panose="020B0503020204020204" pitchFamily="34" charset="-122"/>
              </a:rPr>
              <a:t>）。受限于片上缓存的容量，当一次难以装下整个矩阵</a:t>
            </a:r>
            <a:r>
              <a:rPr lang="en-US" altLang="zh-CN" sz="2000" dirty="0">
                <a:latin typeface="微软雅黑" panose="020B0503020204020204" pitchFamily="34" charset="-122"/>
                <a:ea typeface="微软雅黑" panose="020B0503020204020204" pitchFamily="34" charset="-122"/>
              </a:rPr>
              <a:t>B</a:t>
            </a:r>
            <a:r>
              <a:rPr lang="zh-CN" altLang="zh-CN" sz="2000" dirty="0">
                <a:latin typeface="微软雅黑" panose="020B0503020204020204" pitchFamily="34" charset="-122"/>
                <a:ea typeface="微软雅黑" panose="020B0503020204020204" pitchFamily="34" charset="-122"/>
              </a:rPr>
              <a:t>时，可以将矩阵</a:t>
            </a:r>
            <a:r>
              <a:rPr lang="en-US" altLang="zh-CN" sz="2000" dirty="0">
                <a:latin typeface="微软雅黑" panose="020B0503020204020204" pitchFamily="34" charset="-122"/>
                <a:ea typeface="微软雅黑" panose="020B0503020204020204" pitchFamily="34" charset="-122"/>
              </a:rPr>
              <a:t>B</a:t>
            </a:r>
            <a:r>
              <a:rPr lang="zh-CN" altLang="zh-CN" sz="2000" dirty="0">
                <a:latin typeface="微软雅黑" panose="020B0503020204020204" pitchFamily="34" charset="-122"/>
                <a:ea typeface="微软雅黑" panose="020B0503020204020204" pitchFamily="34" charset="-122"/>
              </a:rPr>
              <a:t>划分成为</a:t>
            </a:r>
            <a:r>
              <a:rPr lang="en-US" altLang="zh-CN" sz="2000" dirty="0">
                <a:latin typeface="微软雅黑" panose="020B0503020204020204" pitchFamily="34" charset="-122"/>
                <a:ea typeface="微软雅黑" panose="020B0503020204020204" pitchFamily="34" charset="-122"/>
              </a:rPr>
              <a:t>B0</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B1</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B2</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B3</a:t>
            </a:r>
            <a:r>
              <a:rPr lang="zh-CN" altLang="zh-CN" sz="2000" dirty="0">
                <a:latin typeface="微软雅黑" panose="020B0503020204020204" pitchFamily="34" charset="-122"/>
                <a:ea typeface="微软雅黑" panose="020B0503020204020204" pitchFamily="34" charset="-122"/>
              </a:rPr>
              <a:t>等多个子矩阵。而每一个子矩阵的大小都可以适合一次性存储到芯片上的缓存中并与矩阵</a:t>
            </a:r>
            <a:r>
              <a:rPr lang="en-US" altLang="zh-CN" sz="2000" dirty="0">
                <a:latin typeface="微软雅黑" panose="020B0503020204020204" pitchFamily="34" charset="-122"/>
                <a:ea typeface="微软雅黑" panose="020B0503020204020204" pitchFamily="34" charset="-122"/>
              </a:rPr>
              <a:t>A</a:t>
            </a:r>
            <a:r>
              <a:rPr lang="zh-CN" altLang="zh-CN" sz="2000" dirty="0">
                <a:latin typeface="微软雅黑" panose="020B0503020204020204" pitchFamily="34" charset="-122"/>
                <a:ea typeface="微软雅黑" panose="020B0503020204020204" pitchFamily="34" charset="-122"/>
              </a:rPr>
              <a:t>进行计算从而得到结果子矩阵。这样做的目的是充分利用数据的局部性原理，尽可能的把缓存中的子矩阵数据重复使用完毕并得到所有相关的子矩阵结果后再读入新的子矩阵开始新的周期。如此往复可以依次将所有的子矩阵都一一搬运到缓存中，并完成整个矩阵计算的全过程，最终得到结果矩阵</a:t>
            </a:r>
            <a:r>
              <a:rPr lang="en-US" altLang="zh-CN" sz="2000" dirty="0">
                <a:latin typeface="微软雅黑" panose="020B0503020204020204" pitchFamily="34" charset="-122"/>
                <a:ea typeface="微软雅黑" panose="020B0503020204020204" pitchFamily="34" charset="-122"/>
              </a:rPr>
              <a:t>C</a:t>
            </a:r>
            <a:r>
              <a:rPr lang="zh-CN" altLang="zh-CN" sz="2000" dirty="0">
                <a:latin typeface="微软雅黑" panose="020B0503020204020204" pitchFamily="34" charset="-122"/>
                <a:ea typeface="微软雅黑" panose="020B0503020204020204" pitchFamily="34" charset="-122"/>
              </a:rPr>
              <a:t>。</a:t>
            </a:r>
          </a:p>
        </p:txBody>
      </p:sp>
      <p:sp>
        <p:nvSpPr>
          <p:cNvPr id="5" name="Rectangle 5"/>
          <p:cNvSpPr>
            <a:spLocks noChangeArrowheads="1"/>
          </p:cNvSpPr>
          <p:nvPr/>
        </p:nvSpPr>
        <p:spPr bwMode="auto">
          <a:xfrm>
            <a:off x="0"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nvGraphicFramePr>
        <p:xfrm>
          <a:off x="1408624" y="960295"/>
          <a:ext cx="5925519" cy="2675125"/>
        </p:xfrm>
        <a:graphic>
          <a:graphicData uri="http://schemas.openxmlformats.org/presentationml/2006/ole">
            <mc:AlternateContent xmlns:mc="http://schemas.openxmlformats.org/markup-compatibility/2006">
              <mc:Choice xmlns:v="urn:schemas-microsoft-com:vml" Requires="v">
                <p:oleObj spid="_x0000_s4098" r:id="rId4" imgW="2886075" imgH="980980" progId="">
                  <p:embed/>
                </p:oleObj>
              </mc:Choice>
              <mc:Fallback>
                <p:oleObj r:id="rId4" imgW="2886075" imgH="980980" progId="">
                  <p:embed/>
                  <p:pic>
                    <p:nvPicPr>
                      <p:cNvPr id="7"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8624" y="960295"/>
                        <a:ext cx="5925519" cy="267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ubtitle 1">
            <a:extLst>
              <a:ext uri="{FF2B5EF4-FFF2-40B4-BE49-F238E27FC236}">
                <a16:creationId xmlns:a16="http://schemas.microsoft.com/office/drawing/2014/main" id="{C6ADB1D9-336D-594D-9418-4BC486843D21}"/>
              </a:ext>
            </a:extLst>
          </p:cNvPr>
          <p:cNvSpPr txBox="1">
            <a:spLocks/>
          </p:cNvSpPr>
          <p:nvPr/>
        </p:nvSpPr>
        <p:spPr>
          <a:xfrm>
            <a:off x="486890" y="214240"/>
            <a:ext cx="7787313" cy="483787"/>
          </a:xfrm>
          <a:prstGeom prst="rect">
            <a:avLst/>
          </a:prstGeom>
        </p:spPr>
        <p:txBody>
          <a:bodyPr>
            <a:noAutofit/>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zh-CN" altLang="en-US" sz="3200" b="1" dirty="0">
                <a:solidFill>
                  <a:srgbClr val="990000"/>
                </a:solidFill>
                <a:latin typeface="Microsoft YaHei" panose="020B0503020204020204" pitchFamily="34" charset="-122"/>
                <a:ea typeface="Microsoft YaHei" panose="020B0503020204020204" pitchFamily="34" charset="-122"/>
              </a:rPr>
              <a:t>达芬奇架构（</a:t>
            </a:r>
            <a:r>
              <a:rPr lang="en-US" altLang="zh-CN" sz="3200" b="1" dirty="0">
                <a:solidFill>
                  <a:srgbClr val="990000"/>
                </a:solidFill>
                <a:latin typeface="Microsoft YaHei" panose="020B0503020204020204" pitchFamily="34" charset="-122"/>
                <a:ea typeface="Microsoft YaHei" panose="020B0503020204020204" pitchFamily="34" charset="-122"/>
              </a:rPr>
              <a:t>AI Core</a:t>
            </a:r>
            <a:r>
              <a:rPr lang="zh-CN" altLang="en-US" sz="3200" b="1" dirty="0">
                <a:solidFill>
                  <a:srgbClr val="990000"/>
                </a:solidFill>
                <a:latin typeface="Microsoft YaHei" panose="020B0503020204020204" pitchFamily="34" charset="-122"/>
                <a:ea typeface="Microsoft YaHei" panose="020B0503020204020204" pitchFamily="34" charset="-122"/>
              </a:rPr>
              <a:t>） </a:t>
            </a:r>
            <a:r>
              <a:rPr lang="en-US" altLang="zh-CN" sz="3200" b="1" dirty="0">
                <a:solidFill>
                  <a:srgbClr val="990000"/>
                </a:solidFill>
                <a:latin typeface="Microsoft YaHei" panose="020B0503020204020204" pitchFamily="34" charset="-122"/>
                <a:ea typeface="Microsoft YaHei" panose="020B0503020204020204" pitchFamily="34" charset="-122"/>
              </a:rPr>
              <a:t>—— </a:t>
            </a:r>
            <a:r>
              <a:rPr lang="zh-CN" altLang="en-US" sz="3200" b="1" dirty="0">
                <a:solidFill>
                  <a:srgbClr val="990000"/>
                </a:solidFill>
                <a:latin typeface="Microsoft YaHei" panose="020B0503020204020204" pitchFamily="34" charset="-122"/>
                <a:ea typeface="Microsoft YaHei" panose="020B0503020204020204" pitchFamily="34" charset="-122"/>
              </a:rPr>
              <a:t>矩阵分块计算</a:t>
            </a:r>
            <a:endParaRPr lang="en-US" sz="3200" b="1" dirty="0">
              <a:solidFill>
                <a:srgbClr val="99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4617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397C86C-14F1-4498-A080-5483DE2B6B0D}"/>
              </a:ext>
            </a:extLst>
          </p:cNvPr>
          <p:cNvSpPr/>
          <p:nvPr/>
        </p:nvSpPr>
        <p:spPr>
          <a:xfrm>
            <a:off x="78797" y="3833001"/>
            <a:ext cx="8746445" cy="2246769"/>
          </a:xfrm>
          <a:prstGeom prst="rect">
            <a:avLst/>
          </a:prstGeom>
        </p:spPr>
        <p:txBody>
          <a:bodyPr wrap="square">
            <a:spAutoFit/>
          </a:bodyPr>
          <a:lstStyle/>
          <a:p>
            <a:pPr marL="342900" indent="-342900">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AI Core</a:t>
            </a:r>
            <a:r>
              <a:rPr lang="zh-CN" altLang="zh-CN" sz="2000" dirty="0">
                <a:latin typeface="微软雅黑" panose="020B0503020204020204" pitchFamily="34" charset="-122"/>
                <a:ea typeface="微软雅黑" panose="020B0503020204020204" pitchFamily="34" charset="-122"/>
              </a:rPr>
              <a:t>中的向量计算单元主要负责完成和向量相关的运算，能够实现向量和标量，或双向量之间的计算，功能覆盖各种基本和多种定制的计算类型，主要包括</a:t>
            </a:r>
            <a:r>
              <a:rPr lang="en-US" altLang="zh-CN" sz="2000" dirty="0">
                <a:latin typeface="微软雅黑" panose="020B0503020204020204" pitchFamily="34" charset="-122"/>
                <a:ea typeface="微软雅黑" panose="020B0503020204020204" pitchFamily="34" charset="-122"/>
              </a:rPr>
              <a:t>FP32</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FP16</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INT32</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INT8</a:t>
            </a:r>
            <a:r>
              <a:rPr lang="zh-CN" altLang="zh-CN" sz="2000" dirty="0">
                <a:latin typeface="微软雅黑" panose="020B0503020204020204" pitchFamily="34" charset="-122"/>
                <a:ea typeface="微软雅黑" panose="020B0503020204020204" pitchFamily="34" charset="-122"/>
              </a:rPr>
              <a:t>等数据类型的计算。</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如上图所示，</a:t>
            </a:r>
            <a:r>
              <a:rPr lang="zh-CN" altLang="zh-CN" sz="2000" dirty="0">
                <a:latin typeface="微软雅黑" panose="020B0503020204020204" pitchFamily="34" charset="-122"/>
                <a:ea typeface="微软雅黑" panose="020B0503020204020204" pitchFamily="34" charset="-122"/>
              </a:rPr>
              <a:t>向量计算单元可以快速完成两个</a:t>
            </a:r>
            <a:r>
              <a:rPr lang="en-US" altLang="zh-CN" sz="2000" dirty="0">
                <a:latin typeface="微软雅黑" panose="020B0503020204020204" pitchFamily="34" charset="-122"/>
                <a:ea typeface="微软雅黑" panose="020B0503020204020204" pitchFamily="34" charset="-122"/>
              </a:rPr>
              <a:t>FP16</a:t>
            </a:r>
            <a:r>
              <a:rPr lang="zh-CN" altLang="zh-CN" sz="2000" dirty="0">
                <a:latin typeface="微软雅黑" panose="020B0503020204020204" pitchFamily="34" charset="-122"/>
                <a:ea typeface="微软雅黑" panose="020B0503020204020204" pitchFamily="34" charset="-122"/>
              </a:rPr>
              <a:t>类型的向量相加或者相乘。向量计算单元的源操作数和目的操作数通常都保存在输出缓冲器中。对向量计算单元而言，输入的数据可以不连续，这取决于输入数据的寻址模式。</a:t>
            </a:r>
          </a:p>
        </p:txBody>
      </p:sp>
      <p:sp>
        <p:nvSpPr>
          <p:cNvPr id="5" name="Rectangle 5"/>
          <p:cNvSpPr>
            <a:spLocks noChangeArrowheads="1"/>
          </p:cNvSpPr>
          <p:nvPr/>
        </p:nvSpPr>
        <p:spPr bwMode="auto">
          <a:xfrm>
            <a:off x="0"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nvGraphicFramePr>
        <p:xfrm>
          <a:off x="1715390" y="899058"/>
          <a:ext cx="5691510" cy="2678471"/>
        </p:xfrm>
        <a:graphic>
          <a:graphicData uri="http://schemas.openxmlformats.org/presentationml/2006/ole">
            <mc:AlternateContent xmlns:mc="http://schemas.openxmlformats.org/markup-compatibility/2006">
              <mc:Choice xmlns:v="urn:schemas-microsoft-com:vml" Requires="v">
                <p:oleObj spid="_x0000_s5122" r:id="rId4" imgW="3038380" imgH="1076420" progId="">
                  <p:embed/>
                </p:oleObj>
              </mc:Choice>
              <mc:Fallback>
                <p:oleObj r:id="rId4" imgW="3038380" imgH="1076420" progId="">
                  <p:embed/>
                  <p:pic>
                    <p:nvPicPr>
                      <p:cNvPr id="8"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5390" y="899058"/>
                        <a:ext cx="5691510" cy="26784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Subtitle 1">
            <a:extLst>
              <a:ext uri="{FF2B5EF4-FFF2-40B4-BE49-F238E27FC236}">
                <a16:creationId xmlns:a16="http://schemas.microsoft.com/office/drawing/2014/main" id="{C6ADB1D9-336D-594D-9418-4BC486843D21}"/>
              </a:ext>
            </a:extLst>
          </p:cNvPr>
          <p:cNvSpPr txBox="1">
            <a:spLocks/>
          </p:cNvSpPr>
          <p:nvPr/>
        </p:nvSpPr>
        <p:spPr>
          <a:xfrm>
            <a:off x="486890" y="214240"/>
            <a:ext cx="7787313" cy="483787"/>
          </a:xfrm>
          <a:prstGeom prst="rect">
            <a:avLst/>
          </a:prstGeom>
        </p:spPr>
        <p:txBody>
          <a:bodyPr>
            <a:noAutofit/>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zh-CN" altLang="en-US" sz="3200" b="1" dirty="0">
                <a:solidFill>
                  <a:srgbClr val="990000"/>
                </a:solidFill>
                <a:latin typeface="Microsoft YaHei" panose="020B0503020204020204" pitchFamily="34" charset="-122"/>
                <a:ea typeface="Microsoft YaHei" panose="020B0503020204020204" pitchFamily="34" charset="-122"/>
              </a:rPr>
              <a:t>达芬奇架构（</a:t>
            </a:r>
            <a:r>
              <a:rPr lang="en-US" altLang="zh-CN" sz="3200" b="1" dirty="0">
                <a:solidFill>
                  <a:srgbClr val="990000"/>
                </a:solidFill>
                <a:latin typeface="Microsoft YaHei" panose="020B0503020204020204" pitchFamily="34" charset="-122"/>
                <a:ea typeface="Microsoft YaHei" panose="020B0503020204020204" pitchFamily="34" charset="-122"/>
              </a:rPr>
              <a:t>AI Core</a:t>
            </a:r>
            <a:r>
              <a:rPr lang="zh-CN" altLang="en-US" sz="3200" b="1" dirty="0">
                <a:solidFill>
                  <a:srgbClr val="990000"/>
                </a:solidFill>
                <a:latin typeface="Microsoft YaHei" panose="020B0503020204020204" pitchFamily="34" charset="-122"/>
                <a:ea typeface="Microsoft YaHei" panose="020B0503020204020204" pitchFamily="34" charset="-122"/>
              </a:rPr>
              <a:t>） </a:t>
            </a:r>
            <a:r>
              <a:rPr lang="en-US" altLang="zh-CN" sz="3200" b="1" dirty="0">
                <a:solidFill>
                  <a:srgbClr val="990000"/>
                </a:solidFill>
                <a:latin typeface="Microsoft YaHei" panose="020B0503020204020204" pitchFamily="34" charset="-122"/>
                <a:ea typeface="Microsoft YaHei" panose="020B0503020204020204" pitchFamily="34" charset="-122"/>
              </a:rPr>
              <a:t>—— </a:t>
            </a:r>
            <a:r>
              <a:rPr lang="zh-CN" altLang="en-US" sz="3200" b="1" dirty="0">
                <a:solidFill>
                  <a:srgbClr val="990000"/>
                </a:solidFill>
                <a:latin typeface="Microsoft YaHei" panose="020B0503020204020204" pitchFamily="34" charset="-122"/>
                <a:ea typeface="Microsoft YaHei" panose="020B0503020204020204" pitchFamily="34" charset="-122"/>
              </a:rPr>
              <a:t>向量计算单元</a:t>
            </a:r>
            <a:endParaRPr lang="en-US" sz="3200" b="1" dirty="0">
              <a:solidFill>
                <a:srgbClr val="99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1164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
            <a:extLst>
              <a:ext uri="{FF2B5EF4-FFF2-40B4-BE49-F238E27FC236}">
                <a16:creationId xmlns:a16="http://schemas.microsoft.com/office/drawing/2014/main" id="{C6ADB1D9-336D-594D-9418-4BC486843D21}"/>
              </a:ext>
            </a:extLst>
          </p:cNvPr>
          <p:cNvSpPr>
            <a:spLocks noGrp="1"/>
          </p:cNvSpPr>
          <p:nvPr>
            <p:ph type="subTitle" idx="1"/>
          </p:nvPr>
        </p:nvSpPr>
        <p:spPr>
          <a:xfrm>
            <a:off x="545093" y="214240"/>
            <a:ext cx="7787313" cy="483787"/>
          </a:xfrm>
        </p:spPr>
        <p:txBody>
          <a:bodyPr>
            <a:normAutofit/>
          </a:bodyPr>
          <a:lstStyle/>
          <a:p>
            <a:r>
              <a:rPr lang="zh-CN" altLang="en-US" b="1" dirty="0">
                <a:solidFill>
                  <a:srgbClr val="990000"/>
                </a:solidFill>
              </a:rPr>
              <a:t>人工智能产业生态</a:t>
            </a:r>
            <a:endParaRPr lang="en-US" b="1" dirty="0">
              <a:solidFill>
                <a:srgbClr val="990000"/>
              </a:solidFill>
            </a:endParaRPr>
          </a:p>
        </p:txBody>
      </p:sp>
      <p:sp>
        <p:nvSpPr>
          <p:cNvPr id="2" name="文本框 1"/>
          <p:cNvSpPr txBox="1"/>
          <p:nvPr/>
        </p:nvSpPr>
        <p:spPr>
          <a:xfrm>
            <a:off x="545093" y="806825"/>
            <a:ext cx="7997175" cy="1143903"/>
          </a:xfrm>
          <a:prstGeom prst="rect">
            <a:avLst/>
          </a:prstGeom>
          <a:noFill/>
        </p:spPr>
        <p:txBody>
          <a:bodyPr wrap="square" rtlCol="0">
            <a:spAutoFit/>
          </a:bodyPr>
          <a:lstStyle/>
          <a:p>
            <a:r>
              <a:rPr lang="zh-CN" altLang="en-US" sz="2000" dirty="0">
                <a:latin typeface="Microsoft YaHei" panose="020B0503020204020204" pitchFamily="34" charset="-122"/>
                <a:ea typeface="Microsoft YaHei" panose="020B0503020204020204" pitchFamily="34" charset="-122"/>
                <a:cs typeface="+mn-ea"/>
                <a:sym typeface="Microsoft YaHei" panose="020B0503020204020204" pitchFamily="34" charset="-122"/>
              </a:rPr>
              <a:t>人工智能的四要素是</a:t>
            </a:r>
            <a:r>
              <a:rPr lang="zh-CN" altLang="en-US" sz="2000" dirty="0">
                <a:solidFill>
                  <a:srgbClr val="000000"/>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数据、算法、算力、场景。要满足这四要素，我们需要将</a:t>
            </a:r>
            <a:r>
              <a:rPr lang="en-US" altLang="zh-CN" sz="2000" dirty="0">
                <a:solidFill>
                  <a:srgbClr val="000000"/>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AI</a:t>
            </a:r>
            <a:r>
              <a:rPr lang="zh-CN" altLang="en-US" sz="2000" dirty="0">
                <a:solidFill>
                  <a:srgbClr val="000000"/>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与</a:t>
            </a:r>
            <a:r>
              <a:rPr lang="zh-CN" altLang="en-US" sz="2000" dirty="0">
                <a:latin typeface="Microsoft YaHei" panose="020B0503020204020204" pitchFamily="34" charset="-122"/>
                <a:ea typeface="Microsoft YaHei" panose="020B0503020204020204" pitchFamily="34" charset="-122"/>
                <a:cs typeface="+mn-ea"/>
                <a:sym typeface="Microsoft YaHei" panose="020B0503020204020204" pitchFamily="34" charset="-122"/>
              </a:rPr>
              <a:t>云计算、大数据和物联网结合以服务于智能社会。</a:t>
            </a:r>
            <a:endParaRPr lang="en-US" altLang="zh-CN" sz="2000"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a:p>
            <a:pPr algn="l">
              <a:lnSpc>
                <a:spcPts val="3440"/>
              </a:lnSpc>
            </a:pPr>
            <a:endParaRPr lang="en-US" sz="2800" dirty="0">
              <a:latin typeface="Microsoft YaHei" panose="020B0503020204020204" pitchFamily="34" charset="-122"/>
              <a:ea typeface="Microsoft YaHei" panose="020B0503020204020204" pitchFamily="34" charset="-122"/>
            </a:endParaRPr>
          </a:p>
        </p:txBody>
      </p:sp>
      <p:pic>
        <p:nvPicPr>
          <p:cNvPr id="5" name="图片 4"/>
          <p:cNvPicPr>
            <a:picLocks noChangeAspect="1"/>
          </p:cNvPicPr>
          <p:nvPr/>
        </p:nvPicPr>
        <p:blipFill rotWithShape="1">
          <a:blip r:embed="rId2"/>
          <a:srcRect l="2449" t="6868"/>
          <a:stretch/>
        </p:blipFill>
        <p:spPr>
          <a:xfrm>
            <a:off x="1736465" y="1854056"/>
            <a:ext cx="5614431" cy="4070494"/>
          </a:xfrm>
          <a:prstGeom prst="rect">
            <a:avLst/>
          </a:prstGeom>
        </p:spPr>
      </p:pic>
    </p:spTree>
    <p:extLst>
      <p:ext uri="{BB962C8B-B14F-4D97-AF65-F5344CB8AC3E}">
        <p14:creationId xmlns:p14="http://schemas.microsoft.com/office/powerpoint/2010/main" val="99435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397C86C-14F1-4498-A080-5483DE2B6B0D}"/>
              </a:ext>
            </a:extLst>
          </p:cNvPr>
          <p:cNvSpPr/>
          <p:nvPr/>
        </p:nvSpPr>
        <p:spPr>
          <a:xfrm>
            <a:off x="583106" y="1280719"/>
            <a:ext cx="7906947" cy="4357731"/>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标量计算单元负责完成</a:t>
            </a:r>
            <a:r>
              <a:rPr lang="en-US" altLang="zh-CN" sz="1600" dirty="0">
                <a:latin typeface="微软雅黑" panose="020B0503020204020204" pitchFamily="34" charset="-122"/>
                <a:ea typeface="微软雅黑" panose="020B0503020204020204" pitchFamily="34" charset="-122"/>
              </a:rPr>
              <a:t>AI Core</a:t>
            </a:r>
            <a:r>
              <a:rPr lang="zh-CN" altLang="en-US" sz="1600" dirty="0">
                <a:latin typeface="微软雅黑" panose="020B0503020204020204" pitchFamily="34" charset="-122"/>
                <a:ea typeface="微软雅黑" panose="020B0503020204020204" pitchFamily="34" charset="-122"/>
              </a:rPr>
              <a:t>中与标量相关的运算。它相当于一个微型</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，控制整个</a:t>
            </a:r>
            <a:r>
              <a:rPr lang="en-US" altLang="zh-CN" sz="1600" dirty="0">
                <a:latin typeface="微软雅黑" panose="020B0503020204020204" pitchFamily="34" charset="-122"/>
                <a:ea typeface="微软雅黑" panose="020B0503020204020204" pitchFamily="34" charset="-122"/>
              </a:rPr>
              <a:t>AI Core</a:t>
            </a:r>
            <a:r>
              <a:rPr lang="zh-CN" altLang="en-US" sz="1600" dirty="0">
                <a:latin typeface="微软雅黑" panose="020B0503020204020204" pitchFamily="34" charset="-122"/>
                <a:ea typeface="微软雅黑" panose="020B0503020204020204" pitchFamily="34" charset="-122"/>
              </a:rPr>
              <a:t>的运行。标量计算单元可以对程序中的循环进行控制，可以实现分支判断，其结果可以通过在事件同步模块中插入同步符的方式来控制</a:t>
            </a:r>
            <a:r>
              <a:rPr lang="en-US" altLang="zh-CN" sz="1600" dirty="0">
                <a:latin typeface="微软雅黑" panose="020B0503020204020204" pitchFamily="34" charset="-122"/>
                <a:ea typeface="微软雅黑" panose="020B0503020204020204" pitchFamily="34" charset="-122"/>
              </a:rPr>
              <a:t>AI Core</a:t>
            </a:r>
            <a:r>
              <a:rPr lang="zh-CN" altLang="en-US" sz="1600" dirty="0">
                <a:latin typeface="微软雅黑" panose="020B0503020204020204" pitchFamily="34" charset="-122"/>
                <a:ea typeface="微软雅黑" panose="020B0503020204020204" pitchFamily="34" charset="-122"/>
              </a:rPr>
              <a:t>中其它功能性单元的执行流水。它还为矩阵计算单元或向量计算单元提供数据地址和相关参数的计算，并且能够实现基本的算术运算。其它复杂度较高的标量运算则由专门的</a:t>
            </a:r>
            <a:r>
              <a:rPr lang="en-US" altLang="zh-CN" sz="1600" dirty="0">
                <a:latin typeface="微软雅黑" panose="020B0503020204020204" pitchFamily="34" charset="-122"/>
                <a:ea typeface="微软雅黑" panose="020B0503020204020204" pitchFamily="34" charset="-122"/>
              </a:rPr>
              <a:t>AI CPU</a:t>
            </a:r>
            <a:r>
              <a:rPr lang="zh-CN" altLang="en-US" sz="1600" dirty="0">
                <a:latin typeface="微软雅黑" panose="020B0503020204020204" pitchFamily="34" charset="-122"/>
                <a:ea typeface="微软雅黑" panose="020B0503020204020204" pitchFamily="34" charset="-122"/>
              </a:rPr>
              <a:t>通过算子完成。</a:t>
            </a:r>
            <a:endParaRPr lang="en-US" altLang="zh-CN"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在标量计算单元周围配备了多个通用寄存器（</a:t>
            </a:r>
            <a:r>
              <a:rPr lang="en-US" altLang="zh-CN" sz="1600" dirty="0">
                <a:latin typeface="微软雅黑" panose="020B0503020204020204" pitchFamily="34" charset="-122"/>
                <a:ea typeface="微软雅黑" panose="020B0503020204020204" pitchFamily="34" charset="-122"/>
              </a:rPr>
              <a:t>General Purpose Register</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GPR</a:t>
            </a:r>
            <a:r>
              <a:rPr lang="zh-CN" altLang="en-US" sz="1600" dirty="0">
                <a:latin typeface="微软雅黑" panose="020B0503020204020204" pitchFamily="34" charset="-122"/>
                <a:ea typeface="微软雅黑" panose="020B0503020204020204" pitchFamily="34" charset="-122"/>
              </a:rPr>
              <a:t>）和专用寄存器（</a:t>
            </a:r>
            <a:r>
              <a:rPr lang="en-US" altLang="zh-CN" sz="1600" dirty="0">
                <a:latin typeface="微软雅黑" panose="020B0503020204020204" pitchFamily="34" charset="-122"/>
                <a:ea typeface="微软雅黑" panose="020B0503020204020204" pitchFamily="34" charset="-122"/>
              </a:rPr>
              <a:t>Special Purpose Register</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SPR</a:t>
            </a:r>
            <a:r>
              <a:rPr lang="zh-CN" altLang="en-US" sz="1600" dirty="0">
                <a:latin typeface="微软雅黑" panose="020B0503020204020204" pitchFamily="34" charset="-122"/>
                <a:ea typeface="微软雅黑" panose="020B0503020204020204" pitchFamily="34" charset="-122"/>
              </a:rPr>
              <a:t>）。这些通用寄存器可以用于变量或地址的寄存，为算术逻辑运算提供源操作数和存储中间计算结果。专用寄存器的设计是为了支持指令集中一些指令的特殊功能，一般不可以直接访问，只有部分可以通过指令读写。</a:t>
            </a:r>
          </a:p>
        </p:txBody>
      </p:sp>
      <p:sp>
        <p:nvSpPr>
          <p:cNvPr id="5" name="Rectangle 5"/>
          <p:cNvSpPr>
            <a:spLocks noChangeArrowheads="1"/>
          </p:cNvSpPr>
          <p:nvPr/>
        </p:nvSpPr>
        <p:spPr bwMode="auto">
          <a:xfrm>
            <a:off x="0"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Subtitle 1">
            <a:extLst>
              <a:ext uri="{FF2B5EF4-FFF2-40B4-BE49-F238E27FC236}">
                <a16:creationId xmlns:a16="http://schemas.microsoft.com/office/drawing/2014/main" id="{C6ADB1D9-336D-594D-9418-4BC486843D21}"/>
              </a:ext>
            </a:extLst>
          </p:cNvPr>
          <p:cNvSpPr txBox="1">
            <a:spLocks/>
          </p:cNvSpPr>
          <p:nvPr/>
        </p:nvSpPr>
        <p:spPr>
          <a:xfrm>
            <a:off x="486890" y="214240"/>
            <a:ext cx="7787313" cy="483787"/>
          </a:xfrm>
          <a:prstGeom prst="rect">
            <a:avLst/>
          </a:prstGeom>
        </p:spPr>
        <p:txBody>
          <a:bodyPr>
            <a:noAutofit/>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zh-CN" altLang="en-US" sz="3200" b="1" dirty="0">
                <a:solidFill>
                  <a:srgbClr val="990000"/>
                </a:solidFill>
                <a:latin typeface="Microsoft YaHei" panose="020B0503020204020204" pitchFamily="34" charset="-122"/>
                <a:ea typeface="Microsoft YaHei" panose="020B0503020204020204" pitchFamily="34" charset="-122"/>
              </a:rPr>
              <a:t>达芬奇架构（</a:t>
            </a:r>
            <a:r>
              <a:rPr lang="en-US" altLang="zh-CN" sz="3200" b="1" dirty="0">
                <a:solidFill>
                  <a:srgbClr val="990000"/>
                </a:solidFill>
                <a:latin typeface="Microsoft YaHei" panose="020B0503020204020204" pitchFamily="34" charset="-122"/>
                <a:ea typeface="Microsoft YaHei" panose="020B0503020204020204" pitchFamily="34" charset="-122"/>
              </a:rPr>
              <a:t>AI Core</a:t>
            </a:r>
            <a:r>
              <a:rPr lang="zh-CN" altLang="en-US" sz="3200" b="1" dirty="0">
                <a:solidFill>
                  <a:srgbClr val="990000"/>
                </a:solidFill>
                <a:latin typeface="Microsoft YaHei" panose="020B0503020204020204" pitchFamily="34" charset="-122"/>
                <a:ea typeface="Microsoft YaHei" panose="020B0503020204020204" pitchFamily="34" charset="-122"/>
              </a:rPr>
              <a:t>） </a:t>
            </a:r>
            <a:r>
              <a:rPr lang="en-US" altLang="zh-CN" sz="3200" b="1" dirty="0">
                <a:solidFill>
                  <a:srgbClr val="990000"/>
                </a:solidFill>
                <a:latin typeface="Microsoft YaHei" panose="020B0503020204020204" pitchFamily="34" charset="-122"/>
                <a:ea typeface="Microsoft YaHei" panose="020B0503020204020204" pitchFamily="34" charset="-122"/>
              </a:rPr>
              <a:t>—— </a:t>
            </a:r>
            <a:r>
              <a:rPr lang="zh-CN" altLang="en-US" sz="3200" b="1" dirty="0">
                <a:solidFill>
                  <a:srgbClr val="990000"/>
                </a:solidFill>
                <a:latin typeface="Microsoft YaHei" panose="020B0503020204020204" pitchFamily="34" charset="-122"/>
                <a:ea typeface="Microsoft YaHei" panose="020B0503020204020204" pitchFamily="34" charset="-122"/>
              </a:rPr>
              <a:t>标量计算单元</a:t>
            </a:r>
            <a:endParaRPr lang="en-US" sz="3200" b="1" dirty="0">
              <a:solidFill>
                <a:srgbClr val="99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2339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
            <a:extLst>
              <a:ext uri="{FF2B5EF4-FFF2-40B4-BE49-F238E27FC236}">
                <a16:creationId xmlns:a16="http://schemas.microsoft.com/office/drawing/2014/main" id="{C6ADB1D9-336D-594D-9418-4BC486843D21}"/>
              </a:ext>
            </a:extLst>
          </p:cNvPr>
          <p:cNvSpPr>
            <a:spLocks noGrp="1"/>
          </p:cNvSpPr>
          <p:nvPr>
            <p:ph type="subTitle" idx="1"/>
          </p:nvPr>
        </p:nvSpPr>
        <p:spPr>
          <a:xfrm>
            <a:off x="545093" y="214240"/>
            <a:ext cx="7787313" cy="483787"/>
          </a:xfrm>
        </p:spPr>
        <p:txBody>
          <a:bodyPr>
            <a:normAutofit/>
          </a:bodyPr>
          <a:lstStyle/>
          <a:p>
            <a:r>
              <a:rPr lang="zh-CN" altLang="en-US" b="1" dirty="0">
                <a:solidFill>
                  <a:srgbClr val="990000"/>
                </a:solidFill>
              </a:rPr>
              <a:t>达芬奇架构（</a:t>
            </a:r>
            <a:r>
              <a:rPr lang="en-US" altLang="zh-CN" b="1" dirty="0">
                <a:solidFill>
                  <a:srgbClr val="990000"/>
                </a:solidFill>
              </a:rPr>
              <a:t>AI Core</a:t>
            </a:r>
            <a:r>
              <a:rPr lang="zh-CN" altLang="en-US" b="1" dirty="0">
                <a:solidFill>
                  <a:srgbClr val="990000"/>
                </a:solidFill>
              </a:rPr>
              <a:t>） </a:t>
            </a:r>
            <a:r>
              <a:rPr lang="en-US" altLang="zh-CN" b="1" dirty="0">
                <a:solidFill>
                  <a:srgbClr val="990000"/>
                </a:solidFill>
              </a:rPr>
              <a:t>—— </a:t>
            </a:r>
            <a:r>
              <a:rPr lang="zh-CN" altLang="en-US" b="1" dirty="0">
                <a:solidFill>
                  <a:srgbClr val="990000"/>
                </a:solidFill>
              </a:rPr>
              <a:t>存储系统</a:t>
            </a:r>
            <a:endParaRPr lang="en-US" b="1" dirty="0">
              <a:solidFill>
                <a:srgbClr val="990000"/>
              </a:solidFill>
            </a:endParaRPr>
          </a:p>
        </p:txBody>
      </p:sp>
      <p:sp>
        <p:nvSpPr>
          <p:cNvPr id="6488" name="Rectangle 411"/>
          <p:cNvSpPr>
            <a:spLocks noChangeArrowheads="1"/>
          </p:cNvSpPr>
          <p:nvPr/>
        </p:nvSpPr>
        <p:spPr bwMode="auto">
          <a:xfrm>
            <a:off x="5028168" y="351604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nvGraphicFramePr>
        <p:xfrm>
          <a:off x="545093" y="1681985"/>
          <a:ext cx="5059433" cy="3536529"/>
        </p:xfrm>
        <a:graphic>
          <a:graphicData uri="http://schemas.openxmlformats.org/presentationml/2006/ole">
            <mc:AlternateContent xmlns:mc="http://schemas.openxmlformats.org/markup-compatibility/2006">
              <mc:Choice xmlns:v="urn:schemas-microsoft-com:vml" Requires="v">
                <p:oleObj spid="_x0000_s6146" r:id="rId3" imgW="7105745" imgH="3848195" progId="">
                  <p:embed/>
                </p:oleObj>
              </mc:Choice>
              <mc:Fallback>
                <p:oleObj r:id="rId3" imgW="7105745" imgH="3848195" progId="">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093" y="1681985"/>
                        <a:ext cx="5059433" cy="35365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3"/>
          <p:cNvSpPr txBox="1"/>
          <p:nvPr/>
        </p:nvSpPr>
        <p:spPr>
          <a:xfrm>
            <a:off x="5738567" y="829899"/>
            <a:ext cx="2860340" cy="6101670"/>
          </a:xfrm>
          <a:prstGeom prst="rect">
            <a:avLst/>
          </a:prstGeom>
          <a:noFill/>
        </p:spPr>
        <p:txBody>
          <a:bodyPr wrap="square" rtlCol="0">
            <a:spAutoFit/>
          </a:bodyPr>
          <a:lstStyle/>
          <a:p>
            <a:pPr>
              <a:lnSpc>
                <a:spcPct val="150000"/>
              </a:lnSpc>
              <a:spcBef>
                <a:spcPts val="600"/>
              </a:spcBef>
            </a:pPr>
            <a:r>
              <a:rPr lang="zh-CN" altLang="en-US" sz="1100" b="1" dirty="0">
                <a:latin typeface="微软雅黑" panose="020B0503020204020204" pitchFamily="34" charset="-122"/>
                <a:ea typeface="微软雅黑" panose="020B0503020204020204" pitchFamily="34" charset="-122"/>
              </a:rPr>
              <a:t>存储单元由存储控制单元、缓冲区和寄存器组成。</a:t>
            </a:r>
            <a:endParaRPr lang="en-US" altLang="zh-CN" sz="1100" b="1" dirty="0">
              <a:latin typeface="微软雅黑" panose="020B0503020204020204" pitchFamily="34" charset="-122"/>
              <a:ea typeface="微软雅黑" panose="020B0503020204020204" pitchFamily="34" charset="-122"/>
            </a:endParaRPr>
          </a:p>
          <a:p>
            <a:pPr marL="216000" indent="-216000">
              <a:lnSpc>
                <a:spcPct val="150000"/>
              </a:lnSpc>
              <a:spcBef>
                <a:spcPts val="600"/>
              </a:spcBef>
              <a:buFont typeface="Arial" panose="020B0604020202020204" pitchFamily="34" charset="0"/>
              <a:buChar char="•"/>
            </a:pPr>
            <a:r>
              <a:rPr lang="zh-CN" altLang="en-US" sz="1100" b="1" dirty="0">
                <a:latin typeface="微软雅黑" panose="020B0503020204020204" pitchFamily="34" charset="-122"/>
                <a:ea typeface="微软雅黑" panose="020B0503020204020204" pitchFamily="34" charset="-122"/>
              </a:rPr>
              <a:t>存储控制单元：</a:t>
            </a:r>
            <a:endParaRPr lang="en-US" altLang="zh-CN" sz="1100" b="1" dirty="0">
              <a:latin typeface="微软雅黑" panose="020B0503020204020204" pitchFamily="34" charset="-122"/>
              <a:ea typeface="微软雅黑" panose="020B0503020204020204" pitchFamily="34" charset="-122"/>
            </a:endParaRPr>
          </a:p>
          <a:p>
            <a:pPr marL="216000">
              <a:lnSpc>
                <a:spcPct val="150000"/>
              </a:lnSpc>
            </a:pPr>
            <a:r>
              <a:rPr lang="zh-CN" altLang="en-US" sz="1000" dirty="0">
                <a:latin typeface="微软雅黑" panose="020B0503020204020204" pitchFamily="34" charset="-122"/>
                <a:ea typeface="微软雅黑" panose="020B0503020204020204" pitchFamily="34" charset="-122"/>
              </a:rPr>
              <a:t>通过总线接口直接访问</a:t>
            </a:r>
            <a:r>
              <a:rPr lang="en-US" altLang="zh-CN" sz="1000" dirty="0">
                <a:latin typeface="微软雅黑" panose="020B0503020204020204" pitchFamily="34" charset="-122"/>
                <a:ea typeface="微软雅黑" panose="020B0503020204020204" pitchFamily="34" charset="-122"/>
              </a:rPr>
              <a:t>AI Core</a:t>
            </a:r>
            <a:r>
              <a:rPr lang="zh-CN" altLang="en-US" sz="1000" dirty="0">
                <a:latin typeface="微软雅黑" panose="020B0503020204020204" pitchFamily="34" charset="-122"/>
                <a:ea typeface="微软雅黑" panose="020B0503020204020204" pitchFamily="34" charset="-122"/>
              </a:rPr>
              <a:t>之外的更低层级的缓存，也可以直通到</a:t>
            </a:r>
            <a:r>
              <a:rPr lang="en-US" altLang="zh-CN" sz="1000" dirty="0">
                <a:latin typeface="微软雅黑" panose="020B0503020204020204" pitchFamily="34" charset="-122"/>
                <a:ea typeface="微软雅黑" panose="020B0503020204020204" pitchFamily="34" charset="-122"/>
              </a:rPr>
              <a:t>DDR</a:t>
            </a:r>
            <a:r>
              <a:rPr lang="zh-CN" altLang="en-US" sz="1000" dirty="0">
                <a:latin typeface="微软雅黑" panose="020B0503020204020204" pitchFamily="34" charset="-122"/>
                <a:ea typeface="微软雅黑" panose="020B0503020204020204" pitchFamily="34" charset="-122"/>
              </a:rPr>
              <a:t>或</a:t>
            </a:r>
            <a:r>
              <a:rPr lang="en-US" altLang="zh-CN" sz="1000" dirty="0">
                <a:latin typeface="微软雅黑" panose="020B0503020204020204" pitchFamily="34" charset="-122"/>
                <a:ea typeface="微软雅黑" panose="020B0503020204020204" pitchFamily="34" charset="-122"/>
              </a:rPr>
              <a:t>HBM</a:t>
            </a:r>
            <a:r>
              <a:rPr lang="zh-CN" altLang="en-US" sz="1000" dirty="0">
                <a:latin typeface="微软雅黑" panose="020B0503020204020204" pitchFamily="34" charset="-122"/>
                <a:ea typeface="微软雅黑" panose="020B0503020204020204" pitchFamily="34" charset="-122"/>
              </a:rPr>
              <a:t>直接访问内存。其中还设置了</a:t>
            </a:r>
            <a:r>
              <a:rPr lang="zh-CN" altLang="en-US" sz="1000" b="1" dirty="0">
                <a:latin typeface="微软雅黑" panose="020B0503020204020204" pitchFamily="34" charset="-122"/>
                <a:ea typeface="微软雅黑" panose="020B0503020204020204" pitchFamily="34" charset="-122"/>
              </a:rPr>
              <a:t>存储转换单元，</a:t>
            </a:r>
            <a:r>
              <a:rPr lang="zh-CN" altLang="en-US" sz="1000" dirty="0">
                <a:latin typeface="微软雅黑" panose="020B0503020204020204" pitchFamily="34" charset="-122"/>
                <a:ea typeface="微软雅黑" panose="020B0503020204020204" pitchFamily="34" charset="-122"/>
              </a:rPr>
              <a:t>作为</a:t>
            </a:r>
            <a:r>
              <a:rPr lang="en-US" altLang="zh-CN" sz="1000" dirty="0">
                <a:latin typeface="微软雅黑" panose="020B0503020204020204" pitchFamily="34" charset="-122"/>
                <a:ea typeface="微软雅黑" panose="020B0503020204020204" pitchFamily="34" charset="-122"/>
              </a:rPr>
              <a:t>AI Core</a:t>
            </a:r>
            <a:r>
              <a:rPr lang="zh-CN" altLang="en-US" sz="1000" dirty="0">
                <a:latin typeface="微软雅黑" panose="020B0503020204020204" pitchFamily="34" charset="-122"/>
                <a:ea typeface="微软雅黑" panose="020B0503020204020204" pitchFamily="34" charset="-122"/>
              </a:rPr>
              <a:t>内部数据通路的传输控制器，负责</a:t>
            </a:r>
            <a:r>
              <a:rPr lang="en-US" altLang="zh-CN" sz="1000" dirty="0">
                <a:latin typeface="微软雅黑" panose="020B0503020204020204" pitchFamily="34" charset="-122"/>
                <a:ea typeface="微软雅黑" panose="020B0503020204020204" pitchFamily="34" charset="-122"/>
              </a:rPr>
              <a:t>AI Core</a:t>
            </a:r>
            <a:r>
              <a:rPr lang="zh-CN" altLang="en-US" sz="1000" dirty="0">
                <a:latin typeface="微软雅黑" panose="020B0503020204020204" pitchFamily="34" charset="-122"/>
                <a:ea typeface="微软雅黑" panose="020B0503020204020204" pitchFamily="34" charset="-122"/>
              </a:rPr>
              <a:t>内部数据在不同缓冲区之间的读写管理，以及完成一系列的格式转换操作，如补零，</a:t>
            </a:r>
            <a:r>
              <a:rPr lang="en-US" altLang="zh-CN" sz="1000" dirty="0">
                <a:latin typeface="微软雅黑" panose="020B0503020204020204" pitchFamily="34" charset="-122"/>
                <a:ea typeface="微软雅黑" panose="020B0503020204020204" pitchFamily="34" charset="-122"/>
              </a:rPr>
              <a:t>Img2Col</a:t>
            </a:r>
            <a:r>
              <a:rPr lang="zh-CN" altLang="en-US" sz="1000" dirty="0">
                <a:latin typeface="微软雅黑" panose="020B0503020204020204" pitchFamily="34" charset="-122"/>
                <a:ea typeface="微软雅黑" panose="020B0503020204020204" pitchFamily="34" charset="-122"/>
              </a:rPr>
              <a:t>，转置、解压缩等；</a:t>
            </a:r>
            <a:endParaRPr lang="en-US" altLang="zh-CN" sz="1000" dirty="0">
              <a:latin typeface="微软雅黑" panose="020B0503020204020204" pitchFamily="34" charset="-122"/>
              <a:ea typeface="微软雅黑" panose="020B0503020204020204" pitchFamily="34" charset="-122"/>
            </a:endParaRPr>
          </a:p>
          <a:p>
            <a:pPr marL="216000" indent="-216000">
              <a:lnSpc>
                <a:spcPct val="150000"/>
              </a:lnSpc>
              <a:spcBef>
                <a:spcPts val="600"/>
              </a:spcBef>
              <a:buFont typeface="Arial" panose="020B0604020202020204" pitchFamily="34" charset="0"/>
              <a:buChar char="•"/>
            </a:pPr>
            <a:r>
              <a:rPr lang="zh-CN" altLang="en-US" sz="1100" b="1" dirty="0">
                <a:latin typeface="微软雅黑" panose="020B0503020204020204" pitchFamily="34" charset="-122"/>
                <a:ea typeface="微软雅黑" panose="020B0503020204020204" pitchFamily="34" charset="-122"/>
              </a:rPr>
              <a:t>输入缓冲区：</a:t>
            </a:r>
            <a:endParaRPr lang="en-US" altLang="zh-CN" sz="1100" b="1" dirty="0">
              <a:latin typeface="微软雅黑" panose="020B0503020204020204" pitchFamily="34" charset="-122"/>
              <a:ea typeface="微软雅黑" panose="020B0503020204020204" pitchFamily="34" charset="-122"/>
            </a:endParaRPr>
          </a:p>
          <a:p>
            <a:pPr marL="216000">
              <a:lnSpc>
                <a:spcPct val="150000"/>
              </a:lnSpc>
            </a:pPr>
            <a:r>
              <a:rPr lang="zh-CN" altLang="en-US" sz="1000" dirty="0">
                <a:latin typeface="微软雅黑" panose="020B0503020204020204" pitchFamily="34" charset="-122"/>
                <a:ea typeface="微软雅黑" panose="020B0503020204020204" pitchFamily="34" charset="-122"/>
              </a:rPr>
              <a:t>用来暂时保留需要频繁重复使用的数据，不需要每次都通过总线接口到</a:t>
            </a:r>
            <a:r>
              <a:rPr lang="en-US" altLang="zh-CN" sz="1000" dirty="0">
                <a:latin typeface="微软雅黑" panose="020B0503020204020204" pitchFamily="34" charset="-122"/>
                <a:ea typeface="微软雅黑" panose="020B0503020204020204" pitchFamily="34" charset="-122"/>
              </a:rPr>
              <a:t>AI Core</a:t>
            </a:r>
            <a:r>
              <a:rPr lang="zh-CN" altLang="en-US" sz="1000" dirty="0">
                <a:latin typeface="微软雅黑" panose="020B0503020204020204" pitchFamily="34" charset="-122"/>
                <a:ea typeface="微软雅黑" panose="020B0503020204020204" pitchFamily="34" charset="-122"/>
              </a:rPr>
              <a:t>的外部读取，从而在减少总线上数据访问频次的同时也降低了总线上产生拥堵的风险，达到节省功耗、提高性能的效果；</a:t>
            </a:r>
            <a:endParaRPr lang="en-US" altLang="zh-CN" sz="1000" dirty="0">
              <a:latin typeface="微软雅黑" panose="020B0503020204020204" pitchFamily="34" charset="-122"/>
              <a:ea typeface="微软雅黑" panose="020B0503020204020204" pitchFamily="34" charset="-122"/>
            </a:endParaRPr>
          </a:p>
          <a:p>
            <a:pPr marL="216000" indent="-216000">
              <a:lnSpc>
                <a:spcPct val="150000"/>
              </a:lnSpc>
              <a:spcBef>
                <a:spcPts val="600"/>
              </a:spcBef>
              <a:buFont typeface="Arial" panose="020B0604020202020204" pitchFamily="34" charset="0"/>
              <a:buChar char="•"/>
            </a:pPr>
            <a:r>
              <a:rPr lang="zh-CN" altLang="en-US" sz="1100" b="1" dirty="0">
                <a:latin typeface="微软雅黑" panose="020B0503020204020204" pitchFamily="34" charset="-122"/>
                <a:ea typeface="微软雅黑" panose="020B0503020204020204" pitchFamily="34" charset="-122"/>
              </a:rPr>
              <a:t>输出缓冲区：</a:t>
            </a:r>
            <a:endParaRPr lang="en-US" altLang="zh-CN" sz="1100" b="1" dirty="0">
              <a:latin typeface="微软雅黑" panose="020B0503020204020204" pitchFamily="34" charset="-122"/>
              <a:ea typeface="微软雅黑" panose="020B0503020204020204" pitchFamily="34" charset="-122"/>
            </a:endParaRPr>
          </a:p>
          <a:p>
            <a:pPr marL="216000">
              <a:lnSpc>
                <a:spcPct val="150000"/>
              </a:lnSpc>
            </a:pPr>
            <a:r>
              <a:rPr lang="zh-CN" altLang="en-US" sz="1000" dirty="0">
                <a:latin typeface="微软雅黑" panose="020B0503020204020204" pitchFamily="34" charset="-122"/>
                <a:ea typeface="微软雅黑" panose="020B0503020204020204" pitchFamily="34" charset="-122"/>
              </a:rPr>
              <a:t>用来存放神经网络中每层计算的中间结果，从而在进入下一层计算是方便的获取数据。相比较通过总线读取数据的带宽低，延迟大，通过输出缓冲区可以大大提升计算效率；</a:t>
            </a:r>
            <a:endParaRPr lang="en-US" altLang="zh-CN" sz="1000" dirty="0">
              <a:latin typeface="微软雅黑" panose="020B0503020204020204" pitchFamily="34" charset="-122"/>
              <a:ea typeface="微软雅黑" panose="020B0503020204020204" pitchFamily="34" charset="-122"/>
            </a:endParaRPr>
          </a:p>
          <a:p>
            <a:pPr marL="216000" indent="-216000">
              <a:lnSpc>
                <a:spcPct val="150000"/>
              </a:lnSpc>
              <a:spcBef>
                <a:spcPts val="600"/>
              </a:spcBef>
              <a:buFont typeface="Arial" panose="020B0604020202020204" pitchFamily="34" charset="0"/>
              <a:buChar char="•"/>
            </a:pPr>
            <a:r>
              <a:rPr lang="zh-CN" altLang="en-US" sz="1100" b="1" dirty="0">
                <a:latin typeface="微软雅黑" panose="020B0503020204020204" pitchFamily="34" charset="-122"/>
                <a:ea typeface="微软雅黑" panose="020B0503020204020204" pitchFamily="34" charset="-122"/>
              </a:rPr>
              <a:t>寄存器：</a:t>
            </a:r>
            <a:r>
              <a:rPr lang="en-US" altLang="zh-CN" sz="1100" b="1" dirty="0">
                <a:latin typeface="微软雅黑" panose="020B0503020204020204" pitchFamily="34" charset="-122"/>
                <a:ea typeface="微软雅黑" panose="020B0503020204020204" pitchFamily="34" charset="-122"/>
              </a:rPr>
              <a:t> </a:t>
            </a:r>
          </a:p>
          <a:p>
            <a:pPr marL="216000">
              <a:lnSpc>
                <a:spcPct val="150000"/>
              </a:lnSpc>
            </a:pPr>
            <a:r>
              <a:rPr lang="en-US" altLang="zh-CN" sz="1050" dirty="0">
                <a:latin typeface="微软雅黑" panose="020B0503020204020204" pitchFamily="34" charset="-122"/>
                <a:ea typeface="微软雅黑" panose="020B0503020204020204" pitchFamily="34" charset="-122"/>
              </a:rPr>
              <a:t>AI Core</a:t>
            </a:r>
            <a:r>
              <a:rPr lang="zh-CN" altLang="en-US" sz="1050" dirty="0">
                <a:latin typeface="微软雅黑" panose="020B0503020204020204" pitchFamily="34" charset="-122"/>
                <a:ea typeface="微软雅黑" panose="020B0503020204020204" pitchFamily="34" charset="-122"/>
              </a:rPr>
              <a:t>中的各类寄存器资源主要是标量计算单元在使用。</a:t>
            </a:r>
            <a:endParaRPr lang="en-US" altLang="zh-CN" sz="1100" dirty="0">
              <a:latin typeface="微软雅黑" panose="020B0503020204020204" pitchFamily="34" charset="-122"/>
              <a:ea typeface="微软雅黑" panose="020B0503020204020204" pitchFamily="34" charset="-122"/>
            </a:endParaRPr>
          </a:p>
        </p:txBody>
      </p:sp>
      <p:sp>
        <p:nvSpPr>
          <p:cNvPr id="10" name="TextBox 3"/>
          <p:cNvSpPr txBox="1"/>
          <p:nvPr/>
        </p:nvSpPr>
        <p:spPr>
          <a:xfrm>
            <a:off x="545094" y="5106870"/>
            <a:ext cx="5193474" cy="126957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100" b="1" dirty="0">
                <a:latin typeface="微软雅黑" panose="020B0503020204020204" pitchFamily="34" charset="-122"/>
                <a:ea typeface="微软雅黑" panose="020B0503020204020204" pitchFamily="34" charset="-122"/>
              </a:rPr>
              <a:t>数据通路：是指</a:t>
            </a:r>
            <a:r>
              <a:rPr lang="en-US" altLang="zh-CN" sz="1100" b="1" dirty="0">
                <a:latin typeface="微软雅黑" panose="020B0503020204020204" pitchFamily="34" charset="-122"/>
                <a:ea typeface="微软雅黑" panose="020B0503020204020204" pitchFamily="34" charset="-122"/>
              </a:rPr>
              <a:t>AI Core</a:t>
            </a:r>
            <a:r>
              <a:rPr lang="zh-CN" altLang="en-US" sz="1100" b="1" dirty="0">
                <a:latin typeface="微软雅黑" panose="020B0503020204020204" pitchFamily="34" charset="-122"/>
                <a:ea typeface="微软雅黑" panose="020B0503020204020204" pitchFamily="34" charset="-122"/>
              </a:rPr>
              <a:t>在完成一次计算任务时，数据在</a:t>
            </a:r>
            <a:r>
              <a:rPr lang="en-US" altLang="zh-CN" sz="1100" b="1" dirty="0">
                <a:latin typeface="微软雅黑" panose="020B0503020204020204" pitchFamily="34" charset="-122"/>
                <a:ea typeface="微软雅黑" panose="020B0503020204020204" pitchFamily="34" charset="-122"/>
              </a:rPr>
              <a:t>AI Core</a:t>
            </a:r>
            <a:r>
              <a:rPr lang="zh-CN" altLang="en-US" sz="1100" b="1" dirty="0">
                <a:latin typeface="微软雅黑" panose="020B0503020204020204" pitchFamily="34" charset="-122"/>
                <a:ea typeface="微软雅黑" panose="020B0503020204020204" pitchFamily="34" charset="-122"/>
              </a:rPr>
              <a:t>中的流通路径。</a:t>
            </a:r>
            <a:endParaRPr lang="en-US" altLang="zh-CN" sz="1100" b="1" dirty="0">
              <a:latin typeface="微软雅黑" panose="020B0503020204020204" pitchFamily="34" charset="-122"/>
              <a:ea typeface="微软雅黑" panose="020B0503020204020204" pitchFamily="34" charset="-122"/>
            </a:endParaRPr>
          </a:p>
          <a:p>
            <a:pPr marL="216000">
              <a:lnSpc>
                <a:spcPct val="150000"/>
              </a:lnSpc>
            </a:pPr>
            <a:r>
              <a:rPr lang="zh-CN" altLang="en-US" sz="1000" dirty="0">
                <a:latin typeface="微软雅黑" panose="020B0503020204020204" pitchFamily="34" charset="-122"/>
                <a:ea typeface="微软雅黑" panose="020B0503020204020204" pitchFamily="34" charset="-122"/>
              </a:rPr>
              <a:t>达芬奇架构数据通路的特点是</a:t>
            </a:r>
            <a:r>
              <a:rPr lang="zh-CN" altLang="en-US" sz="1000" b="1" dirty="0">
                <a:latin typeface="微软雅黑" panose="020B0503020204020204" pitchFamily="34" charset="-122"/>
                <a:ea typeface="微软雅黑" panose="020B0503020204020204" pitchFamily="34" charset="-122"/>
              </a:rPr>
              <a:t>多进单出</a:t>
            </a:r>
            <a:r>
              <a:rPr lang="zh-CN" altLang="en-US" sz="1000" dirty="0">
                <a:latin typeface="微软雅黑" panose="020B0503020204020204" pitchFamily="34" charset="-122"/>
                <a:ea typeface="微软雅黑" panose="020B0503020204020204" pitchFamily="34" charset="-122"/>
              </a:rPr>
              <a:t>，主要是考虑到神经网络在计算过程中，输入的数据种类繁多并且数量巨大，可以通过并行输入的方式来提高数据流入的效率。与此相反，将多种输入数据处理完成后往往只生成输出特征矩阵，数据种类相对单一，单输出的数据通路，可以节约芯片硬件资源。</a:t>
            </a:r>
            <a:endParaRPr lang="en-US" altLang="zh-CN" sz="1000" dirty="0">
              <a:latin typeface="微软雅黑" panose="020B0503020204020204" pitchFamily="34" charset="-122"/>
              <a:ea typeface="微软雅黑" panose="020B0503020204020204" pitchFamily="34" charset="-122"/>
            </a:endParaRPr>
          </a:p>
        </p:txBody>
      </p:sp>
      <p:sp>
        <p:nvSpPr>
          <p:cNvPr id="12" name="TextBox 3"/>
          <p:cNvSpPr txBox="1"/>
          <p:nvPr/>
        </p:nvSpPr>
        <p:spPr>
          <a:xfrm>
            <a:off x="545094" y="733413"/>
            <a:ext cx="4945512" cy="923330"/>
          </a:xfrm>
          <a:prstGeom prst="rect">
            <a:avLst/>
          </a:prstGeom>
          <a:noFill/>
        </p:spPr>
        <p:txBody>
          <a:bodyPr wrap="square" rtlCol="0">
            <a:spAutoFit/>
          </a:bodyPr>
          <a:lstStyle/>
          <a:p>
            <a:pPr>
              <a:lnSpc>
                <a:spcPct val="150000"/>
              </a:lnSpc>
              <a:spcBef>
                <a:spcPts val="600"/>
              </a:spcBef>
            </a:pPr>
            <a:r>
              <a:rPr lang="en-US" altLang="zh-CN" sz="1200" b="1" dirty="0">
                <a:latin typeface="微软雅黑" panose="020B0503020204020204" pitchFamily="34" charset="-122"/>
                <a:ea typeface="微软雅黑" panose="020B0503020204020204" pitchFamily="34" charset="-122"/>
              </a:rPr>
              <a:t>AI Core</a:t>
            </a:r>
            <a:r>
              <a:rPr lang="zh-CN" altLang="en-US" sz="1200" b="1" dirty="0">
                <a:latin typeface="微软雅黑" panose="020B0503020204020204" pitchFamily="34" charset="-122"/>
                <a:ea typeface="微软雅黑" panose="020B0503020204020204" pitchFamily="34" charset="-122"/>
              </a:rPr>
              <a:t>采用了大容量的片上缓冲区设计，通过增大的片上缓存数据量来减少数据从片外存储系统搬运到</a:t>
            </a:r>
            <a:r>
              <a:rPr lang="en-US" altLang="zh-CN" sz="1200" b="1" dirty="0">
                <a:latin typeface="微软雅黑" panose="020B0503020204020204" pitchFamily="34" charset="-122"/>
                <a:ea typeface="微软雅黑" panose="020B0503020204020204" pitchFamily="34" charset="-122"/>
              </a:rPr>
              <a:t>AI Core</a:t>
            </a:r>
            <a:r>
              <a:rPr lang="zh-CN" altLang="en-US" sz="1200" b="1" dirty="0">
                <a:latin typeface="微软雅黑" panose="020B0503020204020204" pitchFamily="34" charset="-122"/>
                <a:ea typeface="微软雅黑" panose="020B0503020204020204" pitchFamily="34" charset="-122"/>
              </a:rPr>
              <a:t>中的频次，从而可以降低数据搬运过程中所产生的功耗，有效控制了整体计算的能耗。</a:t>
            </a:r>
            <a:endParaRPr lang="en-US" altLang="zh-CN" sz="1200" dirty="0">
              <a:latin typeface="微软雅黑" panose="020B0503020204020204" pitchFamily="34" charset="-122"/>
              <a:ea typeface="微软雅黑" panose="020B0503020204020204" pitchFamily="34" charset="-122"/>
            </a:endParaRPr>
          </a:p>
        </p:txBody>
      </p:sp>
      <p:sp>
        <p:nvSpPr>
          <p:cNvPr id="13" name="TextBox 3"/>
          <p:cNvSpPr txBox="1"/>
          <p:nvPr/>
        </p:nvSpPr>
        <p:spPr>
          <a:xfrm>
            <a:off x="4191000" y="6181636"/>
            <a:ext cx="1542449" cy="600164"/>
          </a:xfrm>
          <a:prstGeom prst="rect">
            <a:avLst/>
          </a:prstGeom>
          <a:solidFill>
            <a:schemeClr val="bg1">
              <a:lumMod val="60000"/>
              <a:lumOff val="40000"/>
            </a:schemeClr>
          </a:solidFill>
        </p:spPr>
        <p:txBody>
          <a:bodyPr wrap="square" rtlCol="0">
            <a:spAutoFit/>
          </a:bodyPr>
          <a:lstStyle/>
          <a:p>
            <a:r>
              <a:rPr lang="zh-CN" altLang="en-US" sz="1100" b="1" dirty="0">
                <a:latin typeface="微软雅黑" panose="020B0503020204020204" pitchFamily="34" charset="-122"/>
                <a:ea typeface="微软雅黑" panose="020B0503020204020204" pitchFamily="34" charset="-122"/>
              </a:rPr>
              <a:t>存储单元和相应的数据通路，构成了</a:t>
            </a:r>
            <a:r>
              <a:rPr lang="en-US" altLang="zh-CN" sz="1100" b="1" dirty="0">
                <a:latin typeface="微软雅黑" panose="020B0503020204020204" pitchFamily="34" charset="-122"/>
                <a:ea typeface="微软雅黑" panose="020B0503020204020204" pitchFamily="34" charset="-122"/>
              </a:rPr>
              <a:t>AI Core</a:t>
            </a:r>
            <a:r>
              <a:rPr lang="zh-CN" altLang="en-US" sz="1100" b="1" dirty="0">
                <a:latin typeface="微软雅黑" panose="020B0503020204020204" pitchFamily="34" charset="-122"/>
                <a:ea typeface="微软雅黑" panose="020B0503020204020204" pitchFamily="34" charset="-122"/>
              </a:rPr>
              <a:t>的存储系统。</a:t>
            </a:r>
            <a:endParaRPr lang="en-US" altLang="zh-CN" sz="1100" b="1" dirty="0">
              <a:latin typeface="微软雅黑" panose="020B0503020204020204" pitchFamily="34" charset="-122"/>
              <a:ea typeface="微软雅黑" panose="020B0503020204020204" pitchFamily="34" charset="-122"/>
            </a:endParaRPr>
          </a:p>
        </p:txBody>
      </p:sp>
      <p:sp>
        <p:nvSpPr>
          <p:cNvPr id="18" name="右箭头 17"/>
          <p:cNvSpPr/>
          <p:nvPr/>
        </p:nvSpPr>
        <p:spPr>
          <a:xfrm rot="7165621">
            <a:off x="6661692" y="5497845"/>
            <a:ext cx="360384" cy="170328"/>
          </a:xfrm>
          <a:prstGeom prst="rightArrow">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414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a:p>
        </p:txBody>
      </p:sp>
      <p:sp>
        <p:nvSpPr>
          <p:cNvPr id="3" name="内容占位符 2"/>
          <p:cNvSpPr>
            <a:spLocks noGrp="1"/>
          </p:cNvSpPr>
          <p:nvPr>
            <p:ph idx="10"/>
          </p:nvPr>
        </p:nvSpPr>
        <p:spPr/>
        <p:txBody>
          <a:bodyPr/>
          <a:lstStyle/>
          <a:p>
            <a:endParaRPr lang="zh-CN" altLang="en-US"/>
          </a:p>
        </p:txBody>
      </p:sp>
      <p:pic>
        <p:nvPicPr>
          <p:cNvPr id="18434" name="Picture 2"/>
          <p:cNvPicPr>
            <a:picLocks noChangeAspect="1" noChangeArrowheads="1"/>
          </p:cNvPicPr>
          <p:nvPr/>
        </p:nvPicPr>
        <p:blipFill>
          <a:blip r:embed="rId2"/>
          <a:srcRect/>
          <a:stretch>
            <a:fillRect/>
          </a:stretch>
        </p:blipFill>
        <p:spPr bwMode="auto">
          <a:xfrm>
            <a:off x="706438" y="1457325"/>
            <a:ext cx="7729537" cy="3943350"/>
          </a:xfrm>
          <a:prstGeom prst="rect">
            <a:avLst/>
          </a:prstGeom>
          <a:noFill/>
          <a:ln w="9525">
            <a:noFill/>
            <a:miter lim="800000"/>
            <a:headEnd/>
            <a:tailEnd/>
          </a:ln>
          <a:effectLst/>
        </p:spPr>
      </p:pic>
      <p:sp>
        <p:nvSpPr>
          <p:cNvPr id="5" name="Subtitle 1">
            <a:extLst>
              <a:ext uri="{FF2B5EF4-FFF2-40B4-BE49-F238E27FC236}">
                <a16:creationId xmlns:a16="http://schemas.microsoft.com/office/drawing/2014/main" id="{C6ADB1D9-336D-594D-9418-4BC486843D21}"/>
              </a:ext>
            </a:extLst>
          </p:cNvPr>
          <p:cNvSpPr txBox="1">
            <a:spLocks/>
          </p:cNvSpPr>
          <p:nvPr/>
        </p:nvSpPr>
        <p:spPr bwMode="auto">
          <a:xfrm>
            <a:off x="545093" y="214240"/>
            <a:ext cx="7787313" cy="483787"/>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marL="0" marR="0" lvl="0" indent="0" algn="l" defTabSz="914400" rtl="0" eaLnBrk="0" fontAlgn="base" latinLnBrk="0" hangingPunct="0">
              <a:lnSpc>
                <a:spcPts val="3430"/>
              </a:lnSpc>
              <a:spcBef>
                <a:spcPts val="0"/>
              </a:spcBef>
              <a:spcAft>
                <a:spcPct val="0"/>
              </a:spcAft>
              <a:buClrTx/>
              <a:buSzTx/>
              <a:buFont typeface="Arial" charset="0"/>
              <a:buNone/>
              <a:tabLst/>
              <a:defRPr/>
            </a:pPr>
            <a:r>
              <a:rPr lang="en-US" sz="3200" dirty="0">
                <a:solidFill>
                  <a:srgbClr val="990000"/>
                </a:solidFill>
                <a:latin typeface="Microsoft YaHei" panose="020B0503020204020204" pitchFamily="34" charset="-122"/>
                <a:ea typeface="Microsoft YaHei" panose="020B0503020204020204" pitchFamily="34" charset="-122"/>
              </a:rPr>
              <a:t>CNN</a:t>
            </a:r>
            <a:r>
              <a:rPr lang="zh-CN" altLang="en-US" sz="3200" dirty="0">
                <a:solidFill>
                  <a:srgbClr val="990000"/>
                </a:solidFill>
                <a:latin typeface="Microsoft YaHei" panose="020B0503020204020204" pitchFamily="34" charset="-122"/>
                <a:ea typeface="Microsoft YaHei" panose="020B0503020204020204" pitchFamily="34" charset="-122"/>
              </a:rPr>
              <a:t>数据通路</a:t>
            </a:r>
            <a:endParaRPr kumimoji="0" lang="en-US" sz="3200" b="1" i="0" u="none" strike="noStrike" kern="1200" cap="none" spc="0" normalizeH="0" baseline="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
            <a:extLst>
              <a:ext uri="{FF2B5EF4-FFF2-40B4-BE49-F238E27FC236}">
                <a16:creationId xmlns:a16="http://schemas.microsoft.com/office/drawing/2014/main" id="{C6ADB1D9-336D-594D-9418-4BC486843D21}"/>
              </a:ext>
            </a:extLst>
          </p:cNvPr>
          <p:cNvSpPr>
            <a:spLocks noGrp="1"/>
          </p:cNvSpPr>
          <p:nvPr>
            <p:ph type="subTitle" idx="1"/>
          </p:nvPr>
        </p:nvSpPr>
        <p:spPr>
          <a:xfrm>
            <a:off x="545093" y="214240"/>
            <a:ext cx="7787313" cy="483787"/>
          </a:xfrm>
        </p:spPr>
        <p:txBody>
          <a:bodyPr>
            <a:normAutofit/>
          </a:bodyPr>
          <a:lstStyle/>
          <a:p>
            <a:r>
              <a:rPr lang="zh-CN" altLang="en-US" b="1" dirty="0">
                <a:solidFill>
                  <a:srgbClr val="990000"/>
                </a:solidFill>
              </a:rPr>
              <a:t>达芬奇架构（</a:t>
            </a:r>
            <a:r>
              <a:rPr lang="en-US" altLang="zh-CN" b="1" dirty="0">
                <a:solidFill>
                  <a:srgbClr val="990000"/>
                </a:solidFill>
              </a:rPr>
              <a:t>AI Core</a:t>
            </a:r>
            <a:r>
              <a:rPr lang="zh-CN" altLang="en-US" b="1" dirty="0">
                <a:solidFill>
                  <a:srgbClr val="990000"/>
                </a:solidFill>
              </a:rPr>
              <a:t>） </a:t>
            </a:r>
            <a:r>
              <a:rPr lang="en-US" altLang="zh-CN" b="1" dirty="0">
                <a:solidFill>
                  <a:srgbClr val="990000"/>
                </a:solidFill>
              </a:rPr>
              <a:t>—— </a:t>
            </a:r>
            <a:r>
              <a:rPr lang="zh-CN" altLang="en-US" b="1" dirty="0">
                <a:solidFill>
                  <a:srgbClr val="990000"/>
                </a:solidFill>
              </a:rPr>
              <a:t>控制单元</a:t>
            </a:r>
            <a:endParaRPr lang="en-US" b="1" dirty="0">
              <a:solidFill>
                <a:srgbClr val="990000"/>
              </a:solidFill>
            </a:endParaRPr>
          </a:p>
        </p:txBody>
      </p:sp>
      <p:sp>
        <p:nvSpPr>
          <p:cNvPr id="6488" name="Rectangle 411"/>
          <p:cNvSpPr>
            <a:spLocks noChangeArrowheads="1"/>
          </p:cNvSpPr>
          <p:nvPr/>
        </p:nvSpPr>
        <p:spPr bwMode="auto">
          <a:xfrm>
            <a:off x="5028168" y="351604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nvGraphicFramePr>
        <p:xfrm>
          <a:off x="545093" y="1882273"/>
          <a:ext cx="4959209" cy="3830935"/>
        </p:xfrm>
        <a:graphic>
          <a:graphicData uri="http://schemas.openxmlformats.org/presentationml/2006/ole">
            <mc:AlternateContent xmlns:mc="http://schemas.openxmlformats.org/markup-compatibility/2006">
              <mc:Choice xmlns:v="urn:schemas-microsoft-com:vml" Requires="v">
                <p:oleObj spid="_x0000_s7170" r:id="rId4" imgW="7105745" imgH="3848195" progId="">
                  <p:embed/>
                </p:oleObj>
              </mc:Choice>
              <mc:Fallback>
                <p:oleObj r:id="rId4" imgW="7105745" imgH="3848195" progId="">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093" y="1882273"/>
                        <a:ext cx="4959209" cy="38309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3"/>
          <p:cNvSpPr txBox="1"/>
          <p:nvPr/>
        </p:nvSpPr>
        <p:spPr>
          <a:xfrm>
            <a:off x="545094" y="826550"/>
            <a:ext cx="4959209" cy="1061829"/>
          </a:xfrm>
          <a:prstGeom prst="rect">
            <a:avLst/>
          </a:prstGeom>
          <a:noFill/>
        </p:spPr>
        <p:txBody>
          <a:bodyPr wrap="square" rtlCol="0">
            <a:spAutoFit/>
          </a:bodyPr>
          <a:lstStyle/>
          <a:p>
            <a:pPr>
              <a:lnSpc>
                <a:spcPct val="150000"/>
              </a:lnSpc>
              <a:spcBef>
                <a:spcPts val="600"/>
              </a:spcBef>
            </a:pPr>
            <a:r>
              <a:rPr lang="zh-CN" altLang="en-US" sz="1400" b="1" dirty="0">
                <a:latin typeface="微软雅黑" panose="020B0503020204020204" pitchFamily="34" charset="-122"/>
                <a:ea typeface="微软雅黑" panose="020B0503020204020204" pitchFamily="34" charset="-122"/>
              </a:rPr>
              <a:t>控制单元主要组成部分为系统控制模块、指令缓存、标量指令处理队列、指令发射模块、矩阵运算队列、向量运算队列、存储转换队列和事件同步模块。</a:t>
            </a:r>
            <a:endParaRPr lang="en-US" altLang="zh-CN" sz="1400" dirty="0">
              <a:latin typeface="微软雅黑" panose="020B0503020204020204" pitchFamily="34" charset="-122"/>
              <a:ea typeface="微软雅黑" panose="020B0503020204020204" pitchFamily="34" charset="-122"/>
            </a:endParaRPr>
          </a:p>
        </p:txBody>
      </p:sp>
      <p:sp>
        <p:nvSpPr>
          <p:cNvPr id="9" name="TextBox 3"/>
          <p:cNvSpPr txBox="1"/>
          <p:nvPr/>
        </p:nvSpPr>
        <p:spPr>
          <a:xfrm>
            <a:off x="5615570" y="802868"/>
            <a:ext cx="2983337" cy="5646289"/>
          </a:xfrm>
          <a:prstGeom prst="rect">
            <a:avLst/>
          </a:prstGeom>
          <a:noFill/>
        </p:spPr>
        <p:txBody>
          <a:bodyPr wrap="square" rtlCol="0">
            <a:spAutoFit/>
          </a:bodyPr>
          <a:lstStyle/>
          <a:p>
            <a:pPr marL="216000" indent="-216000">
              <a:lnSpc>
                <a:spcPct val="150000"/>
              </a:lnSpc>
              <a:spcBef>
                <a:spcPts val="600"/>
              </a:spcBef>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系统控制模块：</a:t>
            </a:r>
            <a:endParaRPr lang="en-US" altLang="zh-CN" sz="900" b="1" dirty="0">
              <a:latin typeface="微软雅黑" panose="020B0503020204020204" pitchFamily="34" charset="-122"/>
              <a:ea typeface="微软雅黑" panose="020B0503020204020204" pitchFamily="34" charset="-122"/>
            </a:endParaRPr>
          </a:p>
          <a:p>
            <a:pPr marL="216000">
              <a:lnSpc>
                <a:spcPct val="150000"/>
              </a:lnSpc>
            </a:pPr>
            <a:r>
              <a:rPr lang="zh-CN" altLang="en-US" sz="900" dirty="0">
                <a:latin typeface="微软雅黑" panose="020B0503020204020204" pitchFamily="34" charset="-122"/>
                <a:ea typeface="微软雅黑" panose="020B0503020204020204" pitchFamily="34" charset="-122"/>
              </a:rPr>
              <a:t>控制任务块（</a:t>
            </a:r>
            <a:r>
              <a:rPr lang="en-US" altLang="zh-CN" sz="900" dirty="0">
                <a:latin typeface="微软雅黑" panose="020B0503020204020204" pitchFamily="34" charset="-122"/>
                <a:ea typeface="微软雅黑" panose="020B0503020204020204" pitchFamily="34" charset="-122"/>
              </a:rPr>
              <a:t>AI Core</a:t>
            </a:r>
            <a:r>
              <a:rPr lang="zh-CN" altLang="en-US" sz="900" dirty="0">
                <a:latin typeface="微软雅黑" panose="020B0503020204020204" pitchFamily="34" charset="-122"/>
                <a:ea typeface="微软雅黑" panose="020B0503020204020204" pitchFamily="34" charset="-122"/>
              </a:rPr>
              <a:t>最小任计算务粒度）的执行进程，在任务块执行完成后，系统控制模块会进行中断处理和状态申报。如果执行过程出错，会把执行的错误状态报告给任务调度器；</a:t>
            </a:r>
            <a:endParaRPr lang="en-US" altLang="zh-CN" sz="900" dirty="0">
              <a:latin typeface="微软雅黑" panose="020B0503020204020204" pitchFamily="34" charset="-122"/>
              <a:ea typeface="微软雅黑" panose="020B0503020204020204" pitchFamily="34" charset="-122"/>
            </a:endParaRPr>
          </a:p>
          <a:p>
            <a:pPr marL="216000" indent="-216000">
              <a:lnSpc>
                <a:spcPct val="150000"/>
              </a:lnSpc>
              <a:spcBef>
                <a:spcPts val="600"/>
              </a:spcBef>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指令缓存：</a:t>
            </a:r>
            <a:endParaRPr lang="en-US" altLang="zh-CN" sz="900" b="1" dirty="0">
              <a:latin typeface="微软雅黑" panose="020B0503020204020204" pitchFamily="34" charset="-122"/>
              <a:ea typeface="微软雅黑" panose="020B0503020204020204" pitchFamily="34" charset="-122"/>
            </a:endParaRPr>
          </a:p>
          <a:p>
            <a:pPr marL="216000">
              <a:lnSpc>
                <a:spcPct val="150000"/>
              </a:lnSpc>
            </a:pPr>
            <a:r>
              <a:rPr lang="zh-CN" altLang="en-US" sz="900" dirty="0">
                <a:latin typeface="微软雅黑" panose="020B0503020204020204" pitchFamily="34" charset="-122"/>
                <a:ea typeface="微软雅黑" panose="020B0503020204020204" pitchFamily="34" charset="-122"/>
              </a:rPr>
              <a:t>在指令执行过程中，可以提前预取后续指令，并一次读入多条指令进入缓存，提升指令执行效率；</a:t>
            </a:r>
            <a:endParaRPr lang="en-US" altLang="zh-CN" sz="900" dirty="0">
              <a:latin typeface="微软雅黑" panose="020B0503020204020204" pitchFamily="34" charset="-122"/>
              <a:ea typeface="微软雅黑" panose="020B0503020204020204" pitchFamily="34" charset="-122"/>
            </a:endParaRPr>
          </a:p>
          <a:p>
            <a:pPr marL="216000" indent="-216000">
              <a:lnSpc>
                <a:spcPct val="150000"/>
              </a:lnSpc>
              <a:spcBef>
                <a:spcPts val="600"/>
              </a:spcBef>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标量指令处理队列：</a:t>
            </a:r>
            <a:endParaRPr lang="en-US" altLang="zh-CN" sz="900" b="1" dirty="0">
              <a:latin typeface="微软雅黑" panose="020B0503020204020204" pitchFamily="34" charset="-122"/>
              <a:ea typeface="微软雅黑" panose="020B0503020204020204" pitchFamily="34" charset="-122"/>
            </a:endParaRPr>
          </a:p>
          <a:p>
            <a:pPr marL="216000">
              <a:lnSpc>
                <a:spcPct val="150000"/>
              </a:lnSpc>
            </a:pPr>
            <a:r>
              <a:rPr lang="zh-CN" altLang="en-US" sz="900" dirty="0">
                <a:latin typeface="微软雅黑" panose="020B0503020204020204" pitchFamily="34" charset="-122"/>
                <a:ea typeface="微软雅黑" panose="020B0503020204020204" pitchFamily="34" charset="-122"/>
              </a:rPr>
              <a:t>指令被解码后便会被导入标量队列中，实现地址解码与运算控制，这些指令包括矩阵计算指令、向量计算指令以及存储转换指令等；</a:t>
            </a:r>
            <a:endParaRPr lang="en-US" altLang="zh-CN" sz="900" dirty="0">
              <a:latin typeface="微软雅黑" panose="020B0503020204020204" pitchFamily="34" charset="-122"/>
              <a:ea typeface="微软雅黑" panose="020B0503020204020204" pitchFamily="34" charset="-122"/>
            </a:endParaRPr>
          </a:p>
          <a:p>
            <a:pPr marL="216000" indent="-216000">
              <a:lnSpc>
                <a:spcPct val="150000"/>
              </a:lnSpc>
              <a:spcBef>
                <a:spcPts val="600"/>
              </a:spcBef>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指令发射模块：</a:t>
            </a:r>
            <a:endParaRPr lang="en-US" altLang="zh-CN" sz="900" b="1" dirty="0">
              <a:latin typeface="微软雅黑" panose="020B0503020204020204" pitchFamily="34" charset="-122"/>
              <a:ea typeface="微软雅黑" panose="020B0503020204020204" pitchFamily="34" charset="-122"/>
            </a:endParaRPr>
          </a:p>
          <a:p>
            <a:pPr marL="216000">
              <a:lnSpc>
                <a:spcPct val="150000"/>
              </a:lnSpc>
            </a:pPr>
            <a:r>
              <a:rPr lang="zh-CN" altLang="en-US" sz="900" dirty="0">
                <a:latin typeface="微软雅黑" panose="020B0503020204020204" pitchFamily="34" charset="-122"/>
                <a:ea typeface="微软雅黑" panose="020B0503020204020204" pitchFamily="34" charset="-122"/>
              </a:rPr>
              <a:t>读取标量指令队列中配置好的指令地址和参数解码，然后根据指令类型分别发送到对应的指令执行队列中，而标量指令会驻留在标量指令处理队列中进行后续执行；</a:t>
            </a:r>
            <a:endParaRPr lang="en-US" altLang="zh-CN" sz="900" dirty="0">
              <a:latin typeface="微软雅黑" panose="020B0503020204020204" pitchFamily="34" charset="-122"/>
              <a:ea typeface="微软雅黑" panose="020B0503020204020204" pitchFamily="34" charset="-122"/>
            </a:endParaRPr>
          </a:p>
          <a:p>
            <a:pPr marL="216000" indent="-216000">
              <a:lnSpc>
                <a:spcPct val="150000"/>
              </a:lnSpc>
              <a:spcBef>
                <a:spcPts val="600"/>
              </a:spcBef>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指令执行队列：</a:t>
            </a:r>
            <a:endParaRPr lang="en-US" altLang="zh-CN" sz="900" b="1" dirty="0">
              <a:latin typeface="微软雅黑" panose="020B0503020204020204" pitchFamily="34" charset="-122"/>
              <a:ea typeface="微软雅黑" panose="020B0503020204020204" pitchFamily="34" charset="-122"/>
            </a:endParaRPr>
          </a:p>
          <a:p>
            <a:pPr marL="216000">
              <a:lnSpc>
                <a:spcPct val="150000"/>
              </a:lnSpc>
            </a:pPr>
            <a:r>
              <a:rPr lang="zh-CN" altLang="en-US" sz="900" dirty="0">
                <a:latin typeface="微软雅黑" panose="020B0503020204020204" pitchFamily="34" charset="-122"/>
                <a:ea typeface="微软雅黑" panose="020B0503020204020204" pitchFamily="34" charset="-122"/>
              </a:rPr>
              <a:t>指令执行队列由矩阵运算队列、向量运算队列和存储转换队列组成，不同的指令进入相应的运算队列，队列中的指令按进入顺序执行；</a:t>
            </a:r>
            <a:endParaRPr lang="en-US" altLang="zh-CN" sz="900" dirty="0">
              <a:latin typeface="微软雅黑" panose="020B0503020204020204" pitchFamily="34" charset="-122"/>
              <a:ea typeface="微软雅黑" panose="020B0503020204020204" pitchFamily="34" charset="-122"/>
            </a:endParaRPr>
          </a:p>
          <a:p>
            <a:pPr marL="216000" indent="-216000">
              <a:lnSpc>
                <a:spcPct val="150000"/>
              </a:lnSpc>
              <a:spcBef>
                <a:spcPts val="600"/>
              </a:spcBef>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事件同步模块：</a:t>
            </a:r>
            <a:endParaRPr lang="en-US" altLang="zh-CN" sz="900" b="1" dirty="0">
              <a:latin typeface="微软雅黑" panose="020B0503020204020204" pitchFamily="34" charset="-122"/>
              <a:ea typeface="微软雅黑" panose="020B0503020204020204" pitchFamily="34" charset="-122"/>
            </a:endParaRPr>
          </a:p>
          <a:p>
            <a:pPr marL="216000">
              <a:lnSpc>
                <a:spcPct val="150000"/>
              </a:lnSpc>
            </a:pPr>
            <a:r>
              <a:rPr lang="zh-CN" altLang="en-US" sz="900" dirty="0">
                <a:latin typeface="微软雅黑" panose="020B0503020204020204" pitchFamily="34" charset="-122"/>
                <a:ea typeface="微软雅黑" panose="020B0503020204020204" pitchFamily="34" charset="-122"/>
              </a:rPr>
              <a:t>时刻控制每条指令流水线的执行状态，并分析不同流水线的依赖关系，从而解决指令流水线之间的数据依赖和同步的问题。</a:t>
            </a:r>
            <a:endParaRPr lang="en-US" altLang="zh-CN"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124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dirty="0"/>
          </a:p>
        </p:txBody>
      </p:sp>
      <p:sp>
        <p:nvSpPr>
          <p:cNvPr id="3" name="内容占位符 2"/>
          <p:cNvSpPr>
            <a:spLocks noGrp="1"/>
          </p:cNvSpPr>
          <p:nvPr>
            <p:ph idx="10"/>
          </p:nvPr>
        </p:nvSpPr>
        <p:spPr/>
        <p:txBody>
          <a:bodyPr/>
          <a:lstStyle/>
          <a:p>
            <a:endParaRPr lang="zh-CN" altLang="en-US" dirty="0"/>
          </a:p>
        </p:txBody>
      </p:sp>
      <p:pic>
        <p:nvPicPr>
          <p:cNvPr id="17410" name="Picture 2"/>
          <p:cNvPicPr>
            <a:picLocks noChangeAspect="1" noChangeArrowheads="1"/>
          </p:cNvPicPr>
          <p:nvPr/>
        </p:nvPicPr>
        <p:blipFill>
          <a:blip r:embed="rId2"/>
          <a:srcRect/>
          <a:stretch>
            <a:fillRect/>
          </a:stretch>
        </p:blipFill>
        <p:spPr bwMode="auto">
          <a:xfrm>
            <a:off x="56151" y="1905000"/>
            <a:ext cx="9030108" cy="3048000"/>
          </a:xfrm>
          <a:prstGeom prst="rect">
            <a:avLst/>
          </a:prstGeom>
          <a:noFill/>
          <a:ln w="9525">
            <a:noFill/>
            <a:miter lim="800000"/>
            <a:headEnd/>
            <a:tailEnd/>
          </a:ln>
          <a:effectLst/>
        </p:spPr>
      </p:pic>
      <p:sp>
        <p:nvSpPr>
          <p:cNvPr id="5" name="Subtitle 1">
            <a:extLst>
              <a:ext uri="{FF2B5EF4-FFF2-40B4-BE49-F238E27FC236}">
                <a16:creationId xmlns:a16="http://schemas.microsoft.com/office/drawing/2014/main" id="{C6ADB1D9-336D-594D-9418-4BC486843D21}"/>
              </a:ext>
            </a:extLst>
          </p:cNvPr>
          <p:cNvSpPr txBox="1">
            <a:spLocks/>
          </p:cNvSpPr>
          <p:nvPr/>
        </p:nvSpPr>
        <p:spPr bwMode="auto">
          <a:xfrm>
            <a:off x="545093" y="214240"/>
            <a:ext cx="7787313" cy="483787"/>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marL="0" marR="0" lvl="0" indent="0" algn="l" defTabSz="914400" rtl="0" eaLnBrk="0" fontAlgn="base" latinLnBrk="0" hangingPunct="0">
              <a:lnSpc>
                <a:spcPts val="3430"/>
              </a:lnSpc>
              <a:spcBef>
                <a:spcPts val="0"/>
              </a:spcBef>
              <a:spcAft>
                <a:spcPct val="0"/>
              </a:spcAft>
              <a:buClrTx/>
              <a:buSzTx/>
              <a:buFont typeface="Arial" charset="0"/>
              <a:buNone/>
              <a:tabLst/>
              <a:defRPr/>
            </a:pPr>
            <a:r>
              <a:rPr lang="zh-CN" altLang="en-US" sz="3200" dirty="0">
                <a:solidFill>
                  <a:srgbClr val="990000"/>
                </a:solidFill>
                <a:latin typeface="Microsoft YaHei" panose="020B0503020204020204" pitchFamily="34" charset="-122"/>
                <a:ea typeface="Microsoft YaHei" panose="020B0503020204020204" pitchFamily="34" charset="-122"/>
              </a:rPr>
              <a:t>软件控制下的事件同步方式</a:t>
            </a:r>
            <a:endParaRPr kumimoji="0" lang="en-US" sz="3200" b="1" i="0" u="none" strike="noStrike" kern="1200" cap="none" spc="0" normalizeH="0" baseline="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
            <a:extLst>
              <a:ext uri="{FF2B5EF4-FFF2-40B4-BE49-F238E27FC236}">
                <a16:creationId xmlns:a16="http://schemas.microsoft.com/office/drawing/2014/main" id="{C6ADB1D9-336D-594D-9418-4BC486843D21}"/>
              </a:ext>
            </a:extLst>
          </p:cNvPr>
          <p:cNvSpPr txBox="1">
            <a:spLocks/>
          </p:cNvSpPr>
          <p:nvPr/>
        </p:nvSpPr>
        <p:spPr bwMode="auto">
          <a:xfrm>
            <a:off x="545093" y="214240"/>
            <a:ext cx="7787313" cy="483787"/>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marL="0" marR="0" lvl="0" indent="0" algn="l" defTabSz="914400" rtl="0" eaLnBrk="0" fontAlgn="base" latinLnBrk="0" hangingPunct="0">
              <a:lnSpc>
                <a:spcPts val="3430"/>
              </a:lnSpc>
              <a:spcBef>
                <a:spcPts val="0"/>
              </a:spcBef>
              <a:spcAft>
                <a:spcPct val="0"/>
              </a:spcAft>
              <a:buClrTx/>
              <a:buSzTx/>
              <a:buFont typeface="Arial" charset="0"/>
              <a:buNone/>
              <a:tabLst/>
              <a:defRPr/>
            </a:pPr>
            <a:r>
              <a:rPr kumimoji="0" lang="en-US" sz="3200" b="1" i="0" u="none" strike="noStrike" kern="1200" cap="none" spc="0" normalizeH="0" baseline="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rPr>
              <a:t>Case</a:t>
            </a:r>
            <a:r>
              <a:rPr kumimoji="0" lang="en-US" sz="3200" b="1" i="0" u="none" strike="noStrike" kern="1200" cap="none" spc="0" normalizeH="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rPr>
              <a:t> Study</a:t>
            </a:r>
            <a:endParaRPr kumimoji="0" lang="en-US" sz="3200" b="1" i="0" u="none" strike="noStrike" kern="1200" cap="none" spc="0" normalizeH="0" baseline="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endParaRPr>
          </a:p>
        </p:txBody>
      </p:sp>
      <p:pic>
        <p:nvPicPr>
          <p:cNvPr id="19458" name="Picture 2"/>
          <p:cNvPicPr>
            <a:picLocks noChangeAspect="1" noChangeArrowheads="1"/>
          </p:cNvPicPr>
          <p:nvPr/>
        </p:nvPicPr>
        <p:blipFill>
          <a:blip r:embed="rId2"/>
          <a:srcRect/>
          <a:stretch>
            <a:fillRect/>
          </a:stretch>
        </p:blipFill>
        <p:spPr bwMode="auto">
          <a:xfrm>
            <a:off x="609600" y="762000"/>
            <a:ext cx="5848350" cy="3071813"/>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a:srcRect/>
          <a:stretch>
            <a:fillRect/>
          </a:stretch>
        </p:blipFill>
        <p:spPr bwMode="auto">
          <a:xfrm>
            <a:off x="1038225" y="3795713"/>
            <a:ext cx="5362575" cy="776287"/>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
            <a:extLst>
              <a:ext uri="{FF2B5EF4-FFF2-40B4-BE49-F238E27FC236}">
                <a16:creationId xmlns:a16="http://schemas.microsoft.com/office/drawing/2014/main" id="{C6ADB1D9-336D-594D-9418-4BC486843D21}"/>
              </a:ext>
            </a:extLst>
          </p:cNvPr>
          <p:cNvSpPr txBox="1">
            <a:spLocks/>
          </p:cNvSpPr>
          <p:nvPr/>
        </p:nvSpPr>
        <p:spPr bwMode="auto">
          <a:xfrm>
            <a:off x="545093" y="214240"/>
            <a:ext cx="7787313" cy="483787"/>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marL="0" marR="0" lvl="0" indent="0" algn="l" defTabSz="914400" rtl="0" eaLnBrk="0" fontAlgn="base" latinLnBrk="0" hangingPunct="0">
              <a:lnSpc>
                <a:spcPts val="3430"/>
              </a:lnSpc>
              <a:spcBef>
                <a:spcPts val="0"/>
              </a:spcBef>
              <a:spcAft>
                <a:spcPct val="0"/>
              </a:spcAft>
              <a:buClrTx/>
              <a:buSzTx/>
              <a:buFont typeface="Arial" charset="0"/>
              <a:buNone/>
              <a:tabLst/>
              <a:defRPr/>
            </a:pPr>
            <a:r>
              <a:rPr kumimoji="0" lang="en-US" sz="3200" b="1" i="0" u="none" strike="noStrike" kern="1200" cap="none" spc="0" normalizeH="0" baseline="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rPr>
              <a:t>Case</a:t>
            </a:r>
            <a:r>
              <a:rPr kumimoji="0" lang="en-US" sz="3200" b="1" i="0" u="none" strike="noStrike" kern="1200" cap="none" spc="0" normalizeH="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rPr>
              <a:t> Study</a:t>
            </a:r>
            <a:endParaRPr kumimoji="0" lang="en-US" sz="3200" b="1" i="0" u="none" strike="noStrike" kern="1200" cap="none" spc="0" normalizeH="0" baseline="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endParaRPr>
          </a:p>
        </p:txBody>
      </p:sp>
      <p:pic>
        <p:nvPicPr>
          <p:cNvPr id="20482" name="Picture 2"/>
          <p:cNvPicPr>
            <a:picLocks noChangeAspect="1" noChangeArrowheads="1"/>
          </p:cNvPicPr>
          <p:nvPr/>
        </p:nvPicPr>
        <p:blipFill>
          <a:blip r:embed="rId2"/>
          <a:srcRect/>
          <a:stretch>
            <a:fillRect/>
          </a:stretch>
        </p:blipFill>
        <p:spPr bwMode="auto">
          <a:xfrm>
            <a:off x="609600" y="914400"/>
            <a:ext cx="7405687" cy="2381250"/>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a:srcRect/>
          <a:stretch>
            <a:fillRect/>
          </a:stretch>
        </p:blipFill>
        <p:spPr bwMode="auto">
          <a:xfrm>
            <a:off x="2514600" y="3429000"/>
            <a:ext cx="4352925" cy="3122309"/>
          </a:xfrm>
          <a:prstGeom prst="rect">
            <a:avLst/>
          </a:prstGeom>
          <a:noFill/>
          <a:ln w="9525">
            <a:noFill/>
            <a:miter lim="800000"/>
            <a:headEnd/>
            <a:tailEnd/>
          </a:ln>
          <a:effectLst/>
        </p:spPr>
      </p:pic>
      <p:pic>
        <p:nvPicPr>
          <p:cNvPr id="20484" name="Picture 4"/>
          <p:cNvPicPr>
            <a:picLocks noChangeAspect="1" noChangeArrowheads="1"/>
          </p:cNvPicPr>
          <p:nvPr/>
        </p:nvPicPr>
        <p:blipFill>
          <a:blip r:embed="rId4"/>
          <a:srcRect/>
          <a:stretch>
            <a:fillRect/>
          </a:stretch>
        </p:blipFill>
        <p:spPr bwMode="auto">
          <a:xfrm>
            <a:off x="762000" y="2971800"/>
            <a:ext cx="742950" cy="262509"/>
          </a:xfrm>
          <a:prstGeom prst="rect">
            <a:avLst/>
          </a:prstGeom>
          <a:noFill/>
          <a:ln w="9525">
            <a:noFill/>
            <a:miter lim="800000"/>
            <a:headEnd/>
            <a:tailEnd/>
          </a:ln>
          <a:effectLst/>
        </p:spPr>
      </p:pic>
      <p:pic>
        <p:nvPicPr>
          <p:cNvPr id="20486" name="Picture 6"/>
          <p:cNvPicPr>
            <a:picLocks noChangeAspect="1" noChangeArrowheads="1"/>
          </p:cNvPicPr>
          <p:nvPr/>
        </p:nvPicPr>
        <p:blipFill>
          <a:blip r:embed="rId5"/>
          <a:srcRect/>
          <a:stretch>
            <a:fillRect/>
          </a:stretch>
        </p:blipFill>
        <p:spPr bwMode="auto">
          <a:xfrm>
            <a:off x="1447800" y="2938329"/>
            <a:ext cx="509588" cy="28575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
            <a:extLst>
              <a:ext uri="{FF2B5EF4-FFF2-40B4-BE49-F238E27FC236}">
                <a16:creationId xmlns:a16="http://schemas.microsoft.com/office/drawing/2014/main" id="{C6ADB1D9-336D-594D-9418-4BC486843D21}"/>
              </a:ext>
            </a:extLst>
          </p:cNvPr>
          <p:cNvSpPr txBox="1">
            <a:spLocks/>
          </p:cNvSpPr>
          <p:nvPr/>
        </p:nvSpPr>
        <p:spPr bwMode="auto">
          <a:xfrm>
            <a:off x="545093" y="214240"/>
            <a:ext cx="7787313" cy="483787"/>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marL="0" marR="0" lvl="0" indent="0" algn="l" defTabSz="914400" rtl="0" eaLnBrk="0" fontAlgn="base" latinLnBrk="0" hangingPunct="0">
              <a:lnSpc>
                <a:spcPts val="3430"/>
              </a:lnSpc>
              <a:spcBef>
                <a:spcPts val="0"/>
              </a:spcBef>
              <a:spcAft>
                <a:spcPct val="0"/>
              </a:spcAft>
              <a:buClrTx/>
              <a:buSzTx/>
              <a:buFont typeface="Arial" charset="0"/>
              <a:buNone/>
              <a:tabLst/>
              <a:defRPr/>
            </a:pPr>
            <a:r>
              <a:rPr kumimoji="0" lang="en-US" sz="3200" b="1" i="0" u="none" strike="noStrike" kern="1200" cap="none" spc="0" normalizeH="0" baseline="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rPr>
              <a:t>Case</a:t>
            </a:r>
            <a:r>
              <a:rPr kumimoji="0" lang="en-US" sz="3200" b="1" i="0" u="none" strike="noStrike" kern="1200" cap="none" spc="0" normalizeH="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rPr>
              <a:t> Study</a:t>
            </a:r>
            <a:endParaRPr kumimoji="0" lang="en-US" sz="3200" b="1" i="0" u="none" strike="noStrike" kern="1200" cap="none" spc="0" normalizeH="0" baseline="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endParaRPr>
          </a:p>
        </p:txBody>
      </p:sp>
      <p:pic>
        <p:nvPicPr>
          <p:cNvPr id="21506" name="Picture 2"/>
          <p:cNvPicPr>
            <a:picLocks noChangeAspect="1" noChangeArrowheads="1"/>
          </p:cNvPicPr>
          <p:nvPr/>
        </p:nvPicPr>
        <p:blipFill>
          <a:blip r:embed="rId2"/>
          <a:srcRect/>
          <a:stretch>
            <a:fillRect/>
          </a:stretch>
        </p:blipFill>
        <p:spPr bwMode="auto">
          <a:xfrm>
            <a:off x="762000" y="838200"/>
            <a:ext cx="7353300" cy="2414587"/>
          </a:xfrm>
          <a:prstGeom prst="rect">
            <a:avLst/>
          </a:prstGeom>
          <a:noFill/>
          <a:ln w="9525">
            <a:noFill/>
            <a:miter lim="800000"/>
            <a:headEnd/>
            <a:tailEnd/>
          </a:ln>
          <a:effectLst/>
        </p:spPr>
      </p:pic>
      <p:pic>
        <p:nvPicPr>
          <p:cNvPr id="21507" name="Picture 3"/>
          <p:cNvPicPr>
            <a:picLocks noChangeAspect="1" noChangeArrowheads="1"/>
          </p:cNvPicPr>
          <p:nvPr/>
        </p:nvPicPr>
        <p:blipFill>
          <a:blip r:embed="rId3"/>
          <a:srcRect/>
          <a:stretch>
            <a:fillRect/>
          </a:stretch>
        </p:blipFill>
        <p:spPr bwMode="auto">
          <a:xfrm>
            <a:off x="1219200" y="3124200"/>
            <a:ext cx="6411913" cy="342240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
            <a:extLst>
              <a:ext uri="{FF2B5EF4-FFF2-40B4-BE49-F238E27FC236}">
                <a16:creationId xmlns:a16="http://schemas.microsoft.com/office/drawing/2014/main" id="{C6ADB1D9-336D-594D-9418-4BC486843D21}"/>
              </a:ext>
            </a:extLst>
          </p:cNvPr>
          <p:cNvSpPr txBox="1">
            <a:spLocks/>
          </p:cNvSpPr>
          <p:nvPr/>
        </p:nvSpPr>
        <p:spPr bwMode="auto">
          <a:xfrm>
            <a:off x="545093" y="214240"/>
            <a:ext cx="7787313" cy="483787"/>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marL="0" marR="0" lvl="0" indent="0" algn="l" defTabSz="914400" rtl="0" eaLnBrk="0" fontAlgn="base" latinLnBrk="0" hangingPunct="0">
              <a:lnSpc>
                <a:spcPts val="3430"/>
              </a:lnSpc>
              <a:spcBef>
                <a:spcPts val="0"/>
              </a:spcBef>
              <a:spcAft>
                <a:spcPct val="0"/>
              </a:spcAft>
              <a:buClrTx/>
              <a:buSzTx/>
              <a:buFont typeface="Arial" charset="0"/>
              <a:buNone/>
              <a:tabLst/>
              <a:defRPr/>
            </a:pPr>
            <a:r>
              <a:rPr kumimoji="0" lang="en-US" sz="3200" b="1" i="0" u="none" strike="noStrike" kern="1200" cap="none" spc="0" normalizeH="0" baseline="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rPr>
              <a:t>Case</a:t>
            </a:r>
            <a:r>
              <a:rPr kumimoji="0" lang="en-US" sz="3200" b="1" i="0" u="none" strike="noStrike" kern="1200" cap="none" spc="0" normalizeH="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rPr>
              <a:t> Study</a:t>
            </a:r>
            <a:endParaRPr kumimoji="0" lang="en-US" sz="3200" b="1" i="0" u="none" strike="noStrike" kern="1200" cap="none" spc="0" normalizeH="0" baseline="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endParaRPr>
          </a:p>
        </p:txBody>
      </p:sp>
      <p:pic>
        <p:nvPicPr>
          <p:cNvPr id="22530" name="Picture 2"/>
          <p:cNvPicPr>
            <a:picLocks noChangeAspect="1" noChangeArrowheads="1"/>
          </p:cNvPicPr>
          <p:nvPr/>
        </p:nvPicPr>
        <p:blipFill>
          <a:blip r:embed="rId2"/>
          <a:srcRect/>
          <a:stretch>
            <a:fillRect/>
          </a:stretch>
        </p:blipFill>
        <p:spPr bwMode="auto">
          <a:xfrm>
            <a:off x="762000" y="1143000"/>
            <a:ext cx="7543800" cy="2243137"/>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
            <a:extLst>
              <a:ext uri="{FF2B5EF4-FFF2-40B4-BE49-F238E27FC236}">
                <a16:creationId xmlns:a16="http://schemas.microsoft.com/office/drawing/2014/main" id="{C6ADB1D9-336D-594D-9418-4BC486843D21}"/>
              </a:ext>
            </a:extLst>
          </p:cNvPr>
          <p:cNvSpPr txBox="1">
            <a:spLocks/>
          </p:cNvSpPr>
          <p:nvPr/>
        </p:nvSpPr>
        <p:spPr bwMode="auto">
          <a:xfrm>
            <a:off x="545093" y="214240"/>
            <a:ext cx="7787313" cy="483787"/>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marL="0" marR="0" lvl="0" indent="0" algn="l" defTabSz="914400" rtl="0" eaLnBrk="0" fontAlgn="base" latinLnBrk="0" hangingPunct="0">
              <a:lnSpc>
                <a:spcPts val="3430"/>
              </a:lnSpc>
              <a:spcBef>
                <a:spcPts val="0"/>
              </a:spcBef>
              <a:spcAft>
                <a:spcPct val="0"/>
              </a:spcAft>
              <a:buClrTx/>
              <a:buSzTx/>
              <a:buFont typeface="Arial" charset="0"/>
              <a:buNone/>
              <a:tabLst/>
              <a:defRPr/>
            </a:pPr>
            <a:r>
              <a:rPr kumimoji="0" lang="en-US" sz="3200" b="1" i="0" u="none" strike="noStrike" kern="1200" cap="none" spc="0" normalizeH="0" baseline="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rPr>
              <a:t>Case</a:t>
            </a:r>
            <a:r>
              <a:rPr kumimoji="0" lang="en-US" sz="3200" b="1" i="0" u="none" strike="noStrike" kern="1200" cap="none" spc="0" normalizeH="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rPr>
              <a:t> Study</a:t>
            </a:r>
            <a:endParaRPr kumimoji="0" lang="en-US" sz="3200" b="1" i="0" u="none" strike="noStrike" kern="1200" cap="none" spc="0" normalizeH="0" baseline="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endParaRPr>
          </a:p>
        </p:txBody>
      </p:sp>
      <p:pic>
        <p:nvPicPr>
          <p:cNvPr id="23554" name="Picture 2"/>
          <p:cNvPicPr>
            <a:picLocks noChangeAspect="1" noChangeArrowheads="1"/>
          </p:cNvPicPr>
          <p:nvPr/>
        </p:nvPicPr>
        <p:blipFill>
          <a:blip r:embed="rId2"/>
          <a:srcRect/>
          <a:stretch>
            <a:fillRect/>
          </a:stretch>
        </p:blipFill>
        <p:spPr bwMode="auto">
          <a:xfrm>
            <a:off x="2895600" y="457200"/>
            <a:ext cx="5743575" cy="588645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
            <a:extLst>
              <a:ext uri="{FF2B5EF4-FFF2-40B4-BE49-F238E27FC236}">
                <a16:creationId xmlns:a16="http://schemas.microsoft.com/office/drawing/2014/main" id="{C6ADB1D9-336D-594D-9418-4BC486843D21}"/>
              </a:ext>
            </a:extLst>
          </p:cNvPr>
          <p:cNvSpPr>
            <a:spLocks noGrp="1"/>
          </p:cNvSpPr>
          <p:nvPr>
            <p:ph type="subTitle" idx="1"/>
          </p:nvPr>
        </p:nvSpPr>
        <p:spPr>
          <a:xfrm>
            <a:off x="545093" y="214240"/>
            <a:ext cx="7787313" cy="483787"/>
          </a:xfrm>
        </p:spPr>
        <p:txBody>
          <a:bodyPr>
            <a:normAutofit/>
          </a:bodyPr>
          <a:lstStyle/>
          <a:p>
            <a:r>
              <a:rPr lang="zh-CN" altLang="en-US" b="1" dirty="0">
                <a:solidFill>
                  <a:srgbClr val="990000"/>
                </a:solidFill>
              </a:rPr>
              <a:t>人工智能应用技术方向</a:t>
            </a:r>
            <a:endParaRPr lang="en-US" b="1" dirty="0">
              <a:solidFill>
                <a:srgbClr val="990000"/>
              </a:solidFill>
            </a:endParaRPr>
          </a:p>
        </p:txBody>
      </p:sp>
      <p:sp>
        <p:nvSpPr>
          <p:cNvPr id="2" name="文本框 1"/>
          <p:cNvSpPr txBox="1"/>
          <p:nvPr/>
        </p:nvSpPr>
        <p:spPr>
          <a:xfrm>
            <a:off x="545094" y="718862"/>
            <a:ext cx="4404478" cy="5932393"/>
          </a:xfrm>
          <a:prstGeom prst="rect">
            <a:avLst/>
          </a:prstGeom>
          <a:noFill/>
        </p:spPr>
        <p:txBody>
          <a:bodyPr wrap="square" rtlCol="0">
            <a:spAutoFit/>
          </a:bodyPr>
          <a:lstStyle/>
          <a:p>
            <a:pPr marL="457200" indent="-45720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cs typeface="+mn-ea"/>
                <a:sym typeface="Microsoft YaHei" panose="020B0503020204020204" pitchFamily="34" charset="-122"/>
              </a:rPr>
              <a:t>现在</a:t>
            </a:r>
            <a:r>
              <a:rPr lang="en-US" altLang="zh-CN" sz="2400" dirty="0">
                <a:latin typeface="Microsoft YaHei" panose="020B0503020204020204" pitchFamily="34" charset="-122"/>
                <a:ea typeface="Microsoft YaHei" panose="020B0503020204020204" pitchFamily="34" charset="-122"/>
                <a:cs typeface="+mn-ea"/>
                <a:sym typeface="Microsoft YaHei" panose="020B0503020204020204" pitchFamily="34" charset="-122"/>
              </a:rPr>
              <a:t>AI</a:t>
            </a:r>
            <a:r>
              <a:rPr lang="zh-CN" altLang="en-US" sz="2400" dirty="0">
                <a:latin typeface="Microsoft YaHei" panose="020B0503020204020204" pitchFamily="34" charset="-122"/>
                <a:ea typeface="Microsoft YaHei" panose="020B0503020204020204" pitchFamily="34" charset="-122"/>
                <a:cs typeface="+mn-ea"/>
                <a:sym typeface="Microsoft YaHei" panose="020B0503020204020204" pitchFamily="34" charset="-122"/>
              </a:rPr>
              <a:t>的应用技术方向主要分为：</a:t>
            </a:r>
            <a:endParaRPr lang="en-US" altLang="zh-CN" sz="2400"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a:p>
            <a:pPr lvl="1" defTabSz="914094" fontAlgn="base">
              <a:lnSpc>
                <a:spcPct val="150000"/>
              </a:lnSpc>
              <a:spcBef>
                <a:spcPct val="0"/>
              </a:spcBef>
              <a:spcAft>
                <a:spcPct val="0"/>
              </a:spcAft>
            </a:pPr>
            <a:r>
              <a:rPr lang="zh-CN" altLang="en-US" sz="1300" b="1" dirty="0">
                <a:solidFill>
                  <a:srgbClr val="000000"/>
                </a:solidFill>
                <a:latin typeface="微软雅黑" panose="020B0503020204020204" pitchFamily="34" charset="-122"/>
                <a:ea typeface="微软雅黑" panose="020B0503020204020204" pitchFamily="34" charset="-122"/>
              </a:rPr>
              <a:t>图像识别（</a:t>
            </a:r>
            <a:r>
              <a:rPr lang="en-US" altLang="zh-CN" sz="1300" b="1" dirty="0">
                <a:solidFill>
                  <a:prstClr val="black"/>
                </a:solidFill>
                <a:latin typeface="微软雅黑" panose="020B0503020204020204" pitchFamily="34" charset="-122"/>
                <a:ea typeface="微软雅黑" panose="020B0503020204020204" pitchFamily="34" charset="-122"/>
              </a:rPr>
              <a:t> &gt;96.5% </a:t>
            </a:r>
            <a:r>
              <a:rPr lang="zh-CN" altLang="en-US" sz="1300" b="1" dirty="0">
                <a:solidFill>
                  <a:prstClr val="black"/>
                </a:solidFill>
                <a:latin typeface="微软雅黑" panose="020B0503020204020204" pitchFamily="34" charset="-122"/>
                <a:ea typeface="微软雅黑" panose="020B0503020204020204" pitchFamily="34" charset="-122"/>
              </a:rPr>
              <a:t>）</a:t>
            </a:r>
            <a:r>
              <a:rPr lang="zh-CN" altLang="en-US" sz="1300" b="1" dirty="0">
                <a:solidFill>
                  <a:srgbClr val="000000"/>
                </a:solidFill>
                <a:latin typeface="微软雅黑" panose="020B0503020204020204" pitchFamily="34" charset="-122"/>
                <a:ea typeface="微软雅黑" panose="020B0503020204020204" pitchFamily="34" charset="-122"/>
              </a:rPr>
              <a:t>：</a:t>
            </a:r>
            <a:endParaRPr lang="en-US" altLang="zh-CN" sz="1300" b="1" dirty="0">
              <a:solidFill>
                <a:srgbClr val="000000"/>
              </a:solidFill>
              <a:latin typeface="微软雅黑" panose="020B0503020204020204" pitchFamily="34" charset="-122"/>
              <a:ea typeface="微软雅黑" panose="020B0503020204020204" pitchFamily="34" charset="-122"/>
            </a:endParaRPr>
          </a:p>
          <a:p>
            <a:pPr marL="914286" lvl="2" indent="-277720" defTabSz="914094" fontAlgn="base">
              <a:lnSpc>
                <a:spcPct val="150000"/>
              </a:lnSpc>
              <a:spcBef>
                <a:spcPct val="0"/>
              </a:spcBef>
              <a:spcAft>
                <a:spcPct val="0"/>
              </a:spcAft>
              <a:buFont typeface="Wingdings" pitchFamily="2" charset="2"/>
              <a:buChar char="Ø"/>
            </a:pPr>
            <a:r>
              <a:rPr lang="zh-CN" altLang="en-US" sz="1300" dirty="0">
                <a:solidFill>
                  <a:srgbClr val="000000"/>
                </a:solidFill>
                <a:latin typeface="微软雅黑" panose="020B0503020204020204" pitchFamily="34" charset="-122"/>
                <a:ea typeface="微软雅黑" panose="020B0503020204020204" pitchFamily="34" charset="-122"/>
              </a:rPr>
              <a:t>人脸识别（</a:t>
            </a:r>
            <a:r>
              <a:rPr lang="en-US" altLang="zh-CN" sz="1300" dirty="0">
                <a:solidFill>
                  <a:prstClr val="black"/>
                </a:solidFill>
                <a:latin typeface="微软雅黑" panose="020B0503020204020204" pitchFamily="34" charset="-122"/>
                <a:ea typeface="微软雅黑" panose="020B0503020204020204" pitchFamily="34" charset="-122"/>
              </a:rPr>
              <a:t>99.8%</a:t>
            </a:r>
            <a:r>
              <a:rPr lang="zh-CN" altLang="en-US" sz="1300" b="1" dirty="0">
                <a:solidFill>
                  <a:prstClr val="black"/>
                </a:solidFill>
                <a:latin typeface="微软雅黑" panose="020B0503020204020204" pitchFamily="34" charset="-122"/>
                <a:ea typeface="微软雅黑" panose="020B0503020204020204" pitchFamily="34" charset="-122"/>
              </a:rPr>
              <a:t>，</a:t>
            </a:r>
            <a:r>
              <a:rPr lang="zh-CN" altLang="en-US" sz="1300" dirty="0">
                <a:solidFill>
                  <a:prstClr val="black"/>
                </a:solidFill>
                <a:latin typeface="微软雅黑" panose="020B0503020204020204" pitchFamily="34" charset="-122"/>
                <a:ea typeface="微软雅黑" panose="020B0503020204020204" pitchFamily="34" charset="-122"/>
              </a:rPr>
              <a:t>人眼</a:t>
            </a:r>
            <a:r>
              <a:rPr lang="en-US" altLang="zh-CN" sz="1300" dirty="0">
                <a:solidFill>
                  <a:prstClr val="black"/>
                </a:solidFill>
                <a:latin typeface="微软雅黑" panose="020B0503020204020204" pitchFamily="34" charset="-122"/>
                <a:ea typeface="微软雅黑" panose="020B0503020204020204" pitchFamily="34" charset="-122"/>
              </a:rPr>
              <a:t>97.5%</a:t>
            </a:r>
            <a:r>
              <a:rPr lang="zh-CN" altLang="en-US" sz="1300" dirty="0">
                <a:solidFill>
                  <a:prstClr val="black"/>
                </a:solidFill>
                <a:latin typeface="微软雅黑" panose="020B0503020204020204" pitchFamily="34" charset="-122"/>
                <a:ea typeface="微软雅黑" panose="020B0503020204020204" pitchFamily="34" charset="-122"/>
              </a:rPr>
              <a:t>）</a:t>
            </a:r>
            <a:endParaRPr lang="en-US" altLang="zh-CN" sz="1300" dirty="0">
              <a:solidFill>
                <a:srgbClr val="000000"/>
              </a:solidFill>
              <a:latin typeface="微软雅黑" panose="020B0503020204020204" pitchFamily="34" charset="-122"/>
              <a:ea typeface="微软雅黑" panose="020B0503020204020204" pitchFamily="34" charset="-122"/>
            </a:endParaRPr>
          </a:p>
          <a:p>
            <a:pPr marL="914286" lvl="2" indent="-277720" defTabSz="914094" fontAlgn="base">
              <a:lnSpc>
                <a:spcPct val="150000"/>
              </a:lnSpc>
              <a:spcBef>
                <a:spcPct val="0"/>
              </a:spcBef>
              <a:spcAft>
                <a:spcPct val="0"/>
              </a:spcAft>
              <a:buFont typeface="Wingdings" pitchFamily="2" charset="2"/>
              <a:buChar char="Ø"/>
            </a:pPr>
            <a:r>
              <a:rPr lang="zh-CN" altLang="en-US" sz="1300" dirty="0">
                <a:solidFill>
                  <a:srgbClr val="000000"/>
                </a:solidFill>
                <a:latin typeface="微软雅黑" panose="020B0503020204020204" pitchFamily="34" charset="-122"/>
                <a:ea typeface="微软雅黑" panose="020B0503020204020204" pitchFamily="34" charset="-122"/>
              </a:rPr>
              <a:t>车牌（</a:t>
            </a:r>
            <a:r>
              <a:rPr lang="en-US" sz="1300" dirty="0">
                <a:solidFill>
                  <a:prstClr val="black"/>
                </a:solidFill>
                <a:latin typeface="微软雅黑" panose="020B0503020204020204" pitchFamily="34" charset="-122"/>
                <a:ea typeface="微软雅黑" panose="020B0503020204020204" pitchFamily="34" charset="-122"/>
              </a:rPr>
              <a:t>99.7%</a:t>
            </a:r>
            <a:r>
              <a:rPr lang="zh-CN" altLang="en-US" sz="1300" dirty="0">
                <a:solidFill>
                  <a:prstClr val="black"/>
                </a:solidFill>
                <a:latin typeface="微软雅黑" panose="020B0503020204020204" pitchFamily="34" charset="-122"/>
                <a:ea typeface="微软雅黑" panose="020B0503020204020204" pitchFamily="34" charset="-122"/>
              </a:rPr>
              <a:t>） </a:t>
            </a:r>
            <a:r>
              <a:rPr lang="zh-CN" altLang="en-US" sz="1300" dirty="0">
                <a:solidFill>
                  <a:srgbClr val="000000"/>
                </a:solidFill>
                <a:latin typeface="微软雅黑" panose="020B0503020204020204" pitchFamily="34" charset="-122"/>
                <a:ea typeface="微软雅黑" panose="020B0503020204020204" pitchFamily="34" charset="-122"/>
              </a:rPr>
              <a:t>、商标识别等</a:t>
            </a:r>
            <a:endParaRPr lang="en-US" altLang="zh-CN" sz="1300" dirty="0">
              <a:solidFill>
                <a:srgbClr val="000000"/>
              </a:solidFill>
              <a:latin typeface="微软雅黑" panose="020B0503020204020204" pitchFamily="34" charset="-122"/>
              <a:ea typeface="微软雅黑" panose="020B0503020204020204" pitchFamily="34" charset="-122"/>
            </a:endParaRPr>
          </a:p>
          <a:p>
            <a:pPr marL="914286" lvl="2" indent="-277720" defTabSz="914094" fontAlgn="base">
              <a:lnSpc>
                <a:spcPct val="150000"/>
              </a:lnSpc>
              <a:spcBef>
                <a:spcPct val="0"/>
              </a:spcBef>
              <a:spcAft>
                <a:spcPct val="0"/>
              </a:spcAft>
              <a:buFont typeface="Wingdings" pitchFamily="2" charset="2"/>
              <a:buChar char="Ø"/>
            </a:pPr>
            <a:r>
              <a:rPr lang="zh-CN" altLang="en-US" sz="1300" dirty="0">
                <a:solidFill>
                  <a:srgbClr val="000000"/>
                </a:solidFill>
                <a:latin typeface="微软雅黑" panose="020B0503020204020204" pitchFamily="34" charset="-122"/>
                <a:ea typeface="微软雅黑" panose="020B0503020204020204" pitchFamily="34" charset="-122"/>
              </a:rPr>
              <a:t>图片搜索（</a:t>
            </a:r>
            <a:r>
              <a:rPr lang="en-US" altLang="zh-CN" sz="1300" dirty="0">
                <a:solidFill>
                  <a:srgbClr val="000000"/>
                </a:solidFill>
                <a:latin typeface="微软雅黑" panose="020B0503020204020204" pitchFamily="34" charset="-122"/>
                <a:ea typeface="微软雅黑" panose="020B0503020204020204" pitchFamily="34" charset="-122"/>
              </a:rPr>
              <a:t>&gt;</a:t>
            </a:r>
            <a:r>
              <a:rPr lang="en-US" sz="1300" dirty="0">
                <a:solidFill>
                  <a:prstClr val="black"/>
                </a:solidFill>
                <a:latin typeface="微软雅黑" panose="020B0503020204020204" pitchFamily="34" charset="-122"/>
                <a:ea typeface="微软雅黑" panose="020B0503020204020204" pitchFamily="34" charset="-122"/>
              </a:rPr>
              <a:t>80%) </a:t>
            </a:r>
            <a:r>
              <a:rPr lang="zh-CN" altLang="en-US" sz="1300" dirty="0">
                <a:solidFill>
                  <a:srgbClr val="000000"/>
                </a:solidFill>
                <a:latin typeface="微软雅黑" panose="020B0503020204020204" pitchFamily="34" charset="-122"/>
                <a:ea typeface="微软雅黑" panose="020B0503020204020204" pitchFamily="34" charset="-122"/>
              </a:rPr>
              <a:t>、分类等</a:t>
            </a:r>
            <a:endParaRPr lang="en-US" altLang="zh-CN" sz="1300" dirty="0">
              <a:solidFill>
                <a:srgbClr val="000000"/>
              </a:solidFill>
              <a:latin typeface="微软雅黑" panose="020B0503020204020204" pitchFamily="34" charset="-122"/>
              <a:ea typeface="微软雅黑" panose="020B0503020204020204" pitchFamily="34" charset="-122"/>
            </a:endParaRPr>
          </a:p>
          <a:p>
            <a:pPr marL="914286" lvl="2" indent="-277720" defTabSz="914094" fontAlgn="base">
              <a:lnSpc>
                <a:spcPct val="150000"/>
              </a:lnSpc>
              <a:spcBef>
                <a:spcPct val="0"/>
              </a:spcBef>
              <a:spcAft>
                <a:spcPct val="0"/>
              </a:spcAft>
              <a:buFont typeface="Wingdings" pitchFamily="2" charset="2"/>
              <a:buChar char="Ø"/>
            </a:pPr>
            <a:r>
              <a:rPr lang="zh-CN" altLang="en-US" sz="1300" dirty="0">
                <a:solidFill>
                  <a:srgbClr val="000000"/>
                </a:solidFill>
                <a:latin typeface="微软雅黑" panose="020B0503020204020204" pitchFamily="34" charset="-122"/>
                <a:ea typeface="微软雅黑" panose="020B0503020204020204" pitchFamily="34" charset="-122"/>
              </a:rPr>
              <a:t>唇语（</a:t>
            </a:r>
            <a:r>
              <a:rPr lang="en-US" altLang="zh-CN" sz="1300" dirty="0">
                <a:solidFill>
                  <a:srgbClr val="000000"/>
                </a:solidFill>
                <a:latin typeface="微软雅黑" panose="020B0503020204020204" pitchFamily="34" charset="-122"/>
                <a:ea typeface="微软雅黑" panose="020B0503020204020204" pitchFamily="34" charset="-122"/>
              </a:rPr>
              <a:t>92%</a:t>
            </a:r>
            <a:r>
              <a:rPr lang="zh-CN" altLang="en-US" sz="1300" dirty="0">
                <a:solidFill>
                  <a:srgbClr val="000000"/>
                </a:solidFill>
                <a:latin typeface="微软雅黑" panose="020B0503020204020204" pitchFamily="34" charset="-122"/>
                <a:ea typeface="微软雅黑" panose="020B0503020204020204" pitchFamily="34" charset="-122"/>
              </a:rPr>
              <a:t>，远超人类专家）</a:t>
            </a:r>
            <a:endParaRPr lang="en-US" altLang="zh-CN" sz="1300" dirty="0">
              <a:solidFill>
                <a:srgbClr val="000000"/>
              </a:solidFill>
              <a:latin typeface="微软雅黑" panose="020B0503020204020204" pitchFamily="34" charset="-122"/>
              <a:ea typeface="微软雅黑" panose="020B0503020204020204" pitchFamily="34" charset="-122"/>
            </a:endParaRPr>
          </a:p>
          <a:p>
            <a:pPr lvl="1" defTabSz="914094" fontAlgn="base">
              <a:lnSpc>
                <a:spcPct val="150000"/>
              </a:lnSpc>
              <a:spcBef>
                <a:spcPct val="0"/>
              </a:spcBef>
              <a:spcAft>
                <a:spcPct val="0"/>
              </a:spcAft>
            </a:pPr>
            <a:r>
              <a:rPr lang="zh-CN" altLang="en-US" sz="1300" b="1" dirty="0">
                <a:solidFill>
                  <a:srgbClr val="000000"/>
                </a:solidFill>
                <a:latin typeface="微软雅黑" panose="020B0503020204020204" pitchFamily="34" charset="-122"/>
                <a:ea typeface="微软雅黑" panose="020B0503020204020204" pitchFamily="34" charset="-122"/>
              </a:rPr>
              <a:t>语音，语言，语义识别：</a:t>
            </a:r>
            <a:endParaRPr lang="en-US" altLang="zh-CN" sz="1300" b="1" dirty="0">
              <a:solidFill>
                <a:srgbClr val="000000"/>
              </a:solidFill>
              <a:latin typeface="微软雅黑" panose="020B0503020204020204" pitchFamily="34" charset="-122"/>
              <a:ea typeface="微软雅黑" panose="020B0503020204020204" pitchFamily="34" charset="-122"/>
            </a:endParaRPr>
          </a:p>
          <a:p>
            <a:pPr marL="914286" lvl="2" indent="-277720" defTabSz="914094" fontAlgn="base">
              <a:lnSpc>
                <a:spcPct val="150000"/>
              </a:lnSpc>
              <a:spcBef>
                <a:spcPct val="0"/>
              </a:spcBef>
              <a:spcAft>
                <a:spcPct val="0"/>
              </a:spcAft>
              <a:buFont typeface="Wingdings" pitchFamily="2" charset="2"/>
              <a:buChar char="Ø"/>
            </a:pPr>
            <a:r>
              <a:rPr lang="zh-CN" altLang="en-US" sz="1300" b="1" dirty="0">
                <a:solidFill>
                  <a:srgbClr val="000000"/>
                </a:solidFill>
                <a:latin typeface="微软雅黑" panose="020B0503020204020204" pitchFamily="34" charset="-122"/>
                <a:ea typeface="微软雅黑" panose="020B0503020204020204" pitchFamily="34" charset="-122"/>
              </a:rPr>
              <a:t>语音识别</a:t>
            </a:r>
            <a:r>
              <a:rPr lang="en-US" altLang="zh-CN" sz="1300" dirty="0">
                <a:solidFill>
                  <a:srgbClr val="000000"/>
                </a:solidFill>
                <a:latin typeface="微软雅黑" panose="020B0503020204020204" pitchFamily="34" charset="-122"/>
                <a:ea typeface="微软雅黑" panose="020B0503020204020204" pitchFamily="34" charset="-122"/>
              </a:rPr>
              <a:t>(</a:t>
            </a:r>
            <a:r>
              <a:rPr lang="en-US" altLang="zh-CN" sz="1300" dirty="0">
                <a:solidFill>
                  <a:prstClr val="black"/>
                </a:solidFill>
                <a:latin typeface="微软雅黑" panose="020B0503020204020204" pitchFamily="34" charset="-122"/>
                <a:ea typeface="微软雅黑" panose="020B0503020204020204" pitchFamily="34" charset="-122"/>
              </a:rPr>
              <a:t>97% ~99%)</a:t>
            </a:r>
            <a:endParaRPr lang="en-US" altLang="zh-CN" sz="1300" dirty="0">
              <a:solidFill>
                <a:srgbClr val="000000"/>
              </a:solidFill>
              <a:latin typeface="微软雅黑" panose="020B0503020204020204" pitchFamily="34" charset="-122"/>
              <a:ea typeface="微软雅黑" panose="020B0503020204020204" pitchFamily="34" charset="-122"/>
            </a:endParaRPr>
          </a:p>
          <a:p>
            <a:pPr marL="914286" lvl="2" indent="-277720" defTabSz="914094" fontAlgn="base">
              <a:lnSpc>
                <a:spcPct val="150000"/>
              </a:lnSpc>
              <a:spcBef>
                <a:spcPct val="0"/>
              </a:spcBef>
              <a:spcAft>
                <a:spcPct val="0"/>
              </a:spcAft>
              <a:buFont typeface="Wingdings" pitchFamily="2" charset="2"/>
              <a:buChar char="Ø"/>
            </a:pPr>
            <a:r>
              <a:rPr lang="zh-CN" altLang="en-US" sz="1300" dirty="0">
                <a:solidFill>
                  <a:srgbClr val="000000"/>
                </a:solidFill>
                <a:latin typeface="微软雅黑" panose="020B0503020204020204" pitchFamily="34" charset="-122"/>
                <a:ea typeface="微软雅黑" panose="020B0503020204020204" pitchFamily="34" charset="-122"/>
              </a:rPr>
              <a:t>语音</a:t>
            </a:r>
            <a:r>
              <a:rPr lang="en-US" altLang="zh-CN" sz="1300" dirty="0">
                <a:solidFill>
                  <a:srgbClr val="000000"/>
                </a:solidFill>
                <a:latin typeface="微软雅黑" panose="020B0503020204020204" pitchFamily="34" charset="-122"/>
                <a:ea typeface="微软雅黑" panose="020B0503020204020204" pitchFamily="34" charset="-122"/>
              </a:rPr>
              <a:t>-</a:t>
            </a:r>
            <a:r>
              <a:rPr lang="zh-CN" altLang="en-US" sz="1300" dirty="0">
                <a:solidFill>
                  <a:srgbClr val="000000"/>
                </a:solidFill>
                <a:latin typeface="微软雅黑" panose="020B0503020204020204" pitchFamily="34" charset="-122"/>
                <a:ea typeface="微软雅黑" panose="020B0503020204020204" pitchFamily="34" charset="-122"/>
              </a:rPr>
              <a:t>文本转换 （</a:t>
            </a:r>
            <a:r>
              <a:rPr lang="en-US" altLang="zh-CN" sz="1300" dirty="0">
                <a:solidFill>
                  <a:prstClr val="black"/>
                </a:solidFill>
                <a:latin typeface="微软雅黑" panose="020B0503020204020204" pitchFamily="34" charset="-122"/>
                <a:ea typeface="微软雅黑" panose="020B0503020204020204" pitchFamily="34" charset="-122"/>
              </a:rPr>
              <a:t>&gt;95%</a:t>
            </a:r>
            <a:r>
              <a:rPr lang="zh-CN" altLang="en-US" sz="1300" dirty="0">
                <a:solidFill>
                  <a:prstClr val="black"/>
                </a:solidFill>
                <a:latin typeface="微软雅黑" panose="020B0503020204020204" pitchFamily="34" charset="-122"/>
                <a:ea typeface="微软雅黑" panose="020B0503020204020204" pitchFamily="34" charset="-122"/>
              </a:rPr>
              <a:t>）</a:t>
            </a:r>
            <a:r>
              <a:rPr lang="en-US" altLang="zh-CN" sz="1300" dirty="0">
                <a:solidFill>
                  <a:srgbClr val="000000"/>
                </a:solidFill>
                <a:latin typeface="微软雅黑" panose="020B0503020204020204" pitchFamily="34" charset="-122"/>
                <a:ea typeface="微软雅黑" panose="020B0503020204020204" pitchFamily="34" charset="-122"/>
              </a:rPr>
              <a:t> </a:t>
            </a:r>
          </a:p>
          <a:p>
            <a:pPr marL="914286" lvl="2" indent="-277720" defTabSz="914094" fontAlgn="base">
              <a:lnSpc>
                <a:spcPct val="150000"/>
              </a:lnSpc>
              <a:spcBef>
                <a:spcPct val="0"/>
              </a:spcBef>
              <a:spcAft>
                <a:spcPct val="0"/>
              </a:spcAft>
              <a:buFont typeface="Wingdings" pitchFamily="2" charset="2"/>
              <a:buChar char="Ø"/>
            </a:pPr>
            <a:r>
              <a:rPr lang="zh-CN" altLang="en-US" sz="1300" dirty="0">
                <a:solidFill>
                  <a:srgbClr val="000000"/>
                </a:solidFill>
                <a:latin typeface="微软雅黑" panose="020B0503020204020204" pitchFamily="34" charset="-122"/>
                <a:ea typeface="微软雅黑" panose="020B0503020204020204" pitchFamily="34" charset="-122"/>
              </a:rPr>
              <a:t>自动翻译 </a:t>
            </a:r>
            <a:r>
              <a:rPr lang="en-US" altLang="zh-CN" sz="1300" dirty="0">
                <a:solidFill>
                  <a:srgbClr val="000000"/>
                </a:solidFill>
                <a:latin typeface="微软雅黑" panose="020B0503020204020204" pitchFamily="34" charset="-122"/>
                <a:ea typeface="微软雅黑" panose="020B0503020204020204" pitchFamily="34" charset="-122"/>
              </a:rPr>
              <a:t>(&gt;90%  </a:t>
            </a:r>
            <a:r>
              <a:rPr lang="zh-CN" altLang="en-US" sz="1300" dirty="0">
                <a:solidFill>
                  <a:srgbClr val="000000"/>
                </a:solidFill>
                <a:latin typeface="微软雅黑" panose="020B0503020204020204" pitchFamily="34" charset="-122"/>
                <a:ea typeface="微软雅黑" panose="020B0503020204020204" pitchFamily="34" charset="-122"/>
              </a:rPr>
              <a:t>英文</a:t>
            </a:r>
            <a:r>
              <a:rPr lang="en-US" altLang="zh-CN" sz="1300" dirty="0">
                <a:solidFill>
                  <a:srgbClr val="000000"/>
                </a:solidFill>
                <a:latin typeface="微软雅黑" panose="020B0503020204020204" pitchFamily="34" charset="-122"/>
                <a:ea typeface="微软雅黑" panose="020B0503020204020204" pitchFamily="34" charset="-122"/>
              </a:rPr>
              <a:t>&lt;-&gt;</a:t>
            </a:r>
            <a:r>
              <a:rPr lang="zh-CN" altLang="en-US" sz="1300" dirty="0">
                <a:solidFill>
                  <a:srgbClr val="000000"/>
                </a:solidFill>
                <a:latin typeface="微软雅黑" panose="020B0503020204020204" pitchFamily="34" charset="-122"/>
                <a:ea typeface="微软雅黑" panose="020B0503020204020204" pitchFamily="34" charset="-122"/>
              </a:rPr>
              <a:t>德、法等）</a:t>
            </a:r>
            <a:endParaRPr lang="en-US" altLang="zh-CN" sz="1300" dirty="0">
              <a:solidFill>
                <a:srgbClr val="000000"/>
              </a:solidFill>
              <a:latin typeface="微软雅黑" panose="020B0503020204020204" pitchFamily="34" charset="-122"/>
              <a:ea typeface="微软雅黑" panose="020B0503020204020204" pitchFamily="34" charset="-122"/>
            </a:endParaRPr>
          </a:p>
          <a:p>
            <a:pPr marL="914286" lvl="2" indent="-277720" defTabSz="914094" fontAlgn="base">
              <a:lnSpc>
                <a:spcPct val="150000"/>
              </a:lnSpc>
              <a:spcBef>
                <a:spcPct val="0"/>
              </a:spcBef>
              <a:spcAft>
                <a:spcPct val="0"/>
              </a:spcAft>
              <a:buFont typeface="Wingdings" pitchFamily="2" charset="2"/>
              <a:buChar char="Ø"/>
            </a:pPr>
            <a:r>
              <a:rPr lang="zh-CN" altLang="en-US" sz="1300" dirty="0">
                <a:solidFill>
                  <a:srgbClr val="000000"/>
                </a:solidFill>
                <a:latin typeface="微软雅黑" panose="020B0503020204020204" pitchFamily="34" charset="-122"/>
                <a:ea typeface="微软雅黑" panose="020B0503020204020204" pitchFamily="34" charset="-122"/>
              </a:rPr>
              <a:t>个人助理</a:t>
            </a:r>
            <a:r>
              <a:rPr lang="en-US" altLang="zh-CN" sz="1300" dirty="0">
                <a:solidFill>
                  <a:srgbClr val="000000"/>
                </a:solidFill>
                <a:latin typeface="微软雅黑" panose="020B0503020204020204" pitchFamily="34" charset="-122"/>
                <a:ea typeface="微软雅黑" panose="020B0503020204020204" pitchFamily="34" charset="-122"/>
              </a:rPr>
              <a:t>/</a:t>
            </a:r>
            <a:r>
              <a:rPr lang="en-US" altLang="zh-CN" sz="1300" dirty="0" err="1">
                <a:solidFill>
                  <a:srgbClr val="000000"/>
                </a:solidFill>
                <a:latin typeface="微软雅黑" panose="020B0503020204020204" pitchFamily="34" charset="-122"/>
                <a:ea typeface="微软雅黑" panose="020B0503020204020204" pitchFamily="34" charset="-122"/>
              </a:rPr>
              <a:t>ChatBot</a:t>
            </a:r>
            <a:endParaRPr lang="zh-CN" altLang="en-US" sz="1300" dirty="0">
              <a:solidFill>
                <a:srgbClr val="000000"/>
              </a:solidFill>
              <a:latin typeface="微软雅黑" panose="020B0503020204020204" pitchFamily="34" charset="-122"/>
              <a:ea typeface="微软雅黑" panose="020B0503020204020204" pitchFamily="34" charset="-122"/>
            </a:endParaRPr>
          </a:p>
          <a:p>
            <a:pPr marL="914286" lvl="2" indent="-277720" defTabSz="914094" fontAlgn="base">
              <a:lnSpc>
                <a:spcPct val="150000"/>
              </a:lnSpc>
              <a:spcBef>
                <a:spcPct val="0"/>
              </a:spcBef>
              <a:spcAft>
                <a:spcPct val="0"/>
              </a:spcAft>
              <a:buFont typeface="Wingdings" pitchFamily="2" charset="2"/>
              <a:buChar char="Ø"/>
            </a:pPr>
            <a:r>
              <a:rPr lang="zh-CN" altLang="en-US" sz="1300" dirty="0">
                <a:solidFill>
                  <a:srgbClr val="000000"/>
                </a:solidFill>
                <a:latin typeface="微软雅黑" panose="020B0503020204020204" pitchFamily="34" charset="-122"/>
                <a:ea typeface="微软雅黑" panose="020B0503020204020204" pitchFamily="34" charset="-122"/>
              </a:rPr>
              <a:t>语调情感识别</a:t>
            </a:r>
            <a:endParaRPr lang="en-US" altLang="zh-CN" sz="1300" dirty="0">
              <a:solidFill>
                <a:srgbClr val="000000"/>
              </a:solidFill>
              <a:latin typeface="微软雅黑" panose="020B0503020204020204" pitchFamily="34" charset="-122"/>
              <a:ea typeface="微软雅黑" panose="020B0503020204020204" pitchFamily="34" charset="-122"/>
            </a:endParaRPr>
          </a:p>
          <a:p>
            <a:pPr lvl="1" defTabSz="914094" fontAlgn="base">
              <a:lnSpc>
                <a:spcPct val="150000"/>
              </a:lnSpc>
              <a:spcBef>
                <a:spcPct val="0"/>
              </a:spcBef>
              <a:spcAft>
                <a:spcPct val="0"/>
              </a:spcAft>
            </a:pPr>
            <a:r>
              <a:rPr lang="zh-CN" altLang="en-US" sz="1300" b="1" dirty="0">
                <a:solidFill>
                  <a:srgbClr val="000000"/>
                </a:solidFill>
                <a:latin typeface="微软雅黑" panose="020B0503020204020204" pitchFamily="34" charset="-122"/>
                <a:ea typeface="微软雅黑" panose="020B0503020204020204" pitchFamily="34" charset="-122"/>
              </a:rPr>
              <a:t>其他应用：</a:t>
            </a:r>
            <a:endParaRPr lang="en-US" altLang="zh-CN" sz="1300" b="1" dirty="0">
              <a:solidFill>
                <a:srgbClr val="000000"/>
              </a:solidFill>
              <a:latin typeface="微软雅黑" panose="020B0503020204020204" pitchFamily="34" charset="-122"/>
              <a:ea typeface="微软雅黑" panose="020B0503020204020204" pitchFamily="34" charset="-122"/>
            </a:endParaRPr>
          </a:p>
          <a:p>
            <a:pPr marL="906350" lvl="2" indent="-285653" defTabSz="914094" fontAlgn="base">
              <a:lnSpc>
                <a:spcPct val="150000"/>
              </a:lnSpc>
              <a:spcBef>
                <a:spcPct val="0"/>
              </a:spcBef>
              <a:spcAft>
                <a:spcPct val="0"/>
              </a:spcAft>
              <a:buFont typeface="Wingdings" pitchFamily="2" charset="2"/>
              <a:buChar char="Ø"/>
              <a:tabLst>
                <a:tab pos="630027" algn="l"/>
              </a:tabLst>
            </a:pPr>
            <a:r>
              <a:rPr lang="zh-CN" altLang="en-US" sz="1300" dirty="0">
                <a:solidFill>
                  <a:srgbClr val="000000"/>
                </a:solidFill>
                <a:latin typeface="微软雅黑" panose="020B0503020204020204" pitchFamily="34" charset="-122"/>
                <a:ea typeface="微软雅黑" panose="020B0503020204020204" pitchFamily="34" charset="-122"/>
              </a:rPr>
              <a:t>智能库存管理</a:t>
            </a:r>
            <a:endParaRPr lang="en-US" altLang="zh-CN" sz="1300" dirty="0">
              <a:solidFill>
                <a:srgbClr val="000000"/>
              </a:solidFill>
              <a:latin typeface="微软雅黑" panose="020B0503020204020204" pitchFamily="34" charset="-122"/>
              <a:ea typeface="微软雅黑" panose="020B0503020204020204" pitchFamily="34" charset="-122"/>
            </a:endParaRPr>
          </a:p>
          <a:p>
            <a:pPr marL="906350" lvl="2" indent="-285653" defTabSz="914094" fontAlgn="base">
              <a:lnSpc>
                <a:spcPct val="150000"/>
              </a:lnSpc>
              <a:spcBef>
                <a:spcPct val="0"/>
              </a:spcBef>
              <a:spcAft>
                <a:spcPct val="0"/>
              </a:spcAft>
              <a:buFont typeface="Wingdings" pitchFamily="2" charset="2"/>
              <a:buChar char="Ø"/>
              <a:tabLst>
                <a:tab pos="630027" algn="l"/>
              </a:tabLst>
            </a:pPr>
            <a:r>
              <a:rPr lang="zh-CN" altLang="en-US" sz="1300" dirty="0">
                <a:solidFill>
                  <a:srgbClr val="000000"/>
                </a:solidFill>
                <a:latin typeface="微软雅黑" panose="020B0503020204020204" pitchFamily="34" charset="-122"/>
                <a:ea typeface="微软雅黑" panose="020B0503020204020204" pitchFamily="34" charset="-122"/>
              </a:rPr>
              <a:t>疾病辅助诊疗</a:t>
            </a:r>
            <a:endParaRPr lang="en-US" altLang="zh-CN" sz="1300" dirty="0">
              <a:solidFill>
                <a:srgbClr val="000000"/>
              </a:solidFill>
              <a:latin typeface="微软雅黑" panose="020B0503020204020204" pitchFamily="34" charset="-122"/>
              <a:ea typeface="微软雅黑" panose="020B0503020204020204" pitchFamily="34" charset="-122"/>
            </a:endParaRPr>
          </a:p>
          <a:p>
            <a:pPr marL="906350" lvl="2" indent="-285653" defTabSz="914094" fontAlgn="base">
              <a:lnSpc>
                <a:spcPct val="150000"/>
              </a:lnSpc>
              <a:spcBef>
                <a:spcPct val="0"/>
              </a:spcBef>
              <a:spcAft>
                <a:spcPct val="0"/>
              </a:spcAft>
              <a:buFont typeface="Wingdings" pitchFamily="2" charset="2"/>
              <a:buChar char="Ø"/>
              <a:tabLst>
                <a:tab pos="630027" algn="l"/>
              </a:tabLst>
            </a:pPr>
            <a:r>
              <a:rPr lang="en-US" altLang="zh-CN" sz="1300" dirty="0">
                <a:solidFill>
                  <a:srgbClr val="000000"/>
                </a:solidFill>
                <a:latin typeface="微软雅黑" panose="020B0503020204020204" pitchFamily="34" charset="-122"/>
                <a:ea typeface="微软雅黑" panose="020B0503020204020204" pitchFamily="34" charset="-122"/>
              </a:rPr>
              <a:t>DC</a:t>
            </a:r>
            <a:r>
              <a:rPr lang="zh-CN" altLang="en-US" sz="1300" dirty="0">
                <a:solidFill>
                  <a:srgbClr val="000000"/>
                </a:solidFill>
                <a:latin typeface="微软雅黑" panose="020B0503020204020204" pitchFamily="34" charset="-122"/>
                <a:ea typeface="微软雅黑" panose="020B0503020204020204" pitchFamily="34" charset="-122"/>
              </a:rPr>
              <a:t>自动运维</a:t>
            </a:r>
            <a:endParaRPr lang="en-US" altLang="zh-CN" sz="1300" dirty="0">
              <a:solidFill>
                <a:srgbClr val="000000"/>
              </a:solidFill>
              <a:latin typeface="微软雅黑" panose="020B0503020204020204" pitchFamily="34" charset="-122"/>
              <a:ea typeface="微软雅黑" panose="020B0503020204020204" pitchFamily="34" charset="-122"/>
            </a:endParaRPr>
          </a:p>
          <a:p>
            <a:pPr marL="906350" lvl="2" indent="-285653" defTabSz="914094" fontAlgn="base">
              <a:lnSpc>
                <a:spcPct val="150000"/>
              </a:lnSpc>
              <a:spcBef>
                <a:spcPct val="0"/>
              </a:spcBef>
              <a:spcAft>
                <a:spcPct val="0"/>
              </a:spcAft>
              <a:buFont typeface="Wingdings" pitchFamily="2" charset="2"/>
              <a:buChar char="Ø"/>
              <a:tabLst>
                <a:tab pos="630027" algn="l"/>
              </a:tabLst>
            </a:pPr>
            <a:r>
              <a:rPr lang="zh-CN" altLang="en-US" sz="1300" dirty="0">
                <a:solidFill>
                  <a:srgbClr val="000000"/>
                </a:solidFill>
                <a:latin typeface="微软雅黑" panose="020B0503020204020204" pitchFamily="34" charset="-122"/>
                <a:ea typeface="微软雅黑" panose="020B0503020204020204" pitchFamily="34" charset="-122"/>
              </a:rPr>
              <a:t>商品智能推荐</a:t>
            </a:r>
            <a:endParaRPr lang="en-US" altLang="zh-CN" sz="1300" dirty="0">
              <a:solidFill>
                <a:srgbClr val="000000"/>
              </a:solidFill>
              <a:latin typeface="微软雅黑" panose="020B0503020204020204" pitchFamily="34" charset="-122"/>
              <a:ea typeface="微软雅黑" panose="020B0503020204020204" pitchFamily="34" charset="-122"/>
            </a:endParaRPr>
          </a:p>
          <a:p>
            <a:pPr marL="906350" lvl="2" indent="-285653" defTabSz="914094" fontAlgn="base">
              <a:lnSpc>
                <a:spcPct val="150000"/>
              </a:lnSpc>
              <a:spcBef>
                <a:spcPct val="0"/>
              </a:spcBef>
              <a:spcAft>
                <a:spcPct val="0"/>
              </a:spcAft>
              <a:buFont typeface="Wingdings" pitchFamily="2" charset="2"/>
              <a:buChar char="Ø"/>
              <a:tabLst>
                <a:tab pos="630027" algn="l"/>
              </a:tabLst>
            </a:pPr>
            <a:r>
              <a:rPr lang="en-US" altLang="zh-CN" sz="1300" dirty="0">
                <a:solidFill>
                  <a:srgbClr val="000000"/>
                </a:solidFill>
                <a:latin typeface="微软雅黑"/>
              </a:rPr>
              <a:t>……</a:t>
            </a:r>
            <a:endParaRPr lang="zh-CN" altLang="en-US" sz="1300" dirty="0">
              <a:solidFill>
                <a:srgbClr val="000000"/>
              </a:solidFill>
              <a:latin typeface="微软雅黑"/>
            </a:endParaRPr>
          </a:p>
        </p:txBody>
      </p:sp>
      <p:pic>
        <p:nvPicPr>
          <p:cNvPr id="6" name="图片 5"/>
          <p:cNvPicPr>
            <a:picLocks noChangeAspect="1"/>
          </p:cNvPicPr>
          <p:nvPr/>
        </p:nvPicPr>
        <p:blipFill rotWithShape="1">
          <a:blip r:embed="rId2"/>
          <a:srcRect l="11909" t="8989" r="3703" b="2836"/>
          <a:stretch/>
        </p:blipFill>
        <p:spPr>
          <a:xfrm>
            <a:off x="5370369" y="1363134"/>
            <a:ext cx="2481434" cy="2997199"/>
          </a:xfrm>
          <a:prstGeom prst="rect">
            <a:avLst/>
          </a:prstGeom>
        </p:spPr>
      </p:pic>
      <p:sp>
        <p:nvSpPr>
          <p:cNvPr id="7" name="文本框 6"/>
          <p:cNvSpPr txBox="1"/>
          <p:nvPr/>
        </p:nvSpPr>
        <p:spPr bwMode="auto">
          <a:xfrm>
            <a:off x="5557580" y="4534162"/>
            <a:ext cx="1891195" cy="76576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zh-CN" altLang="en-US" sz="1100" dirty="0">
                <a:latin typeface="Microsoft YaHei" panose="020B0503020204020204" pitchFamily="34" charset="-122"/>
                <a:ea typeface="Microsoft YaHei" panose="020B0503020204020204" pitchFamily="34" charset="-122"/>
                <a:cs typeface="+mn-ea"/>
                <a:sym typeface="Microsoft YaHei" panose="020B0503020204020204" pitchFamily="34" charset="-122"/>
              </a:rPr>
              <a:t>国内外人工智能企业应用技术分布</a:t>
            </a:r>
            <a:endParaRPr lang="en-US" altLang="zh-CN" sz="1100"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a:p>
            <a:pPr algn="ctr"/>
            <a:r>
              <a:rPr lang="en-US" altLang="zh-CN" sz="1100" dirty="0">
                <a:latin typeface="Microsoft YaHei" panose="020B0503020204020204" pitchFamily="34" charset="-122"/>
                <a:ea typeface="Microsoft YaHei" panose="020B0503020204020204" pitchFamily="34" charset="-122"/>
                <a:cs typeface="+mn-ea"/>
                <a:sym typeface="Microsoft YaHei" panose="020B0503020204020204" pitchFamily="34" charset="-122"/>
              </a:rPr>
              <a:t>2018</a:t>
            </a:r>
            <a:r>
              <a:rPr lang="zh-CN" altLang="en-US" sz="1100" dirty="0">
                <a:latin typeface="Microsoft YaHei" panose="020B0503020204020204" pitchFamily="34" charset="-122"/>
                <a:ea typeface="Microsoft YaHei" panose="020B0503020204020204" pitchFamily="34" charset="-122"/>
                <a:cs typeface="+mn-ea"/>
                <a:sym typeface="Microsoft YaHei" panose="020B0503020204020204" pitchFamily="34" charset="-122"/>
              </a:rPr>
              <a:t>中国人工智能发展报告</a:t>
            </a:r>
          </a:p>
        </p:txBody>
      </p:sp>
    </p:spTree>
    <p:extLst>
      <p:ext uri="{BB962C8B-B14F-4D97-AF65-F5344CB8AC3E}">
        <p14:creationId xmlns:p14="http://schemas.microsoft.com/office/powerpoint/2010/main" val="359003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
            <a:extLst>
              <a:ext uri="{FF2B5EF4-FFF2-40B4-BE49-F238E27FC236}">
                <a16:creationId xmlns:a16="http://schemas.microsoft.com/office/drawing/2014/main" id="{C6ADB1D9-336D-594D-9418-4BC486843D21}"/>
              </a:ext>
            </a:extLst>
          </p:cNvPr>
          <p:cNvSpPr txBox="1">
            <a:spLocks/>
          </p:cNvSpPr>
          <p:nvPr/>
        </p:nvSpPr>
        <p:spPr bwMode="auto">
          <a:xfrm>
            <a:off x="545093" y="214240"/>
            <a:ext cx="7787313" cy="483787"/>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marL="0" marR="0" lvl="0" indent="0" algn="l" defTabSz="914400" rtl="0" eaLnBrk="0" fontAlgn="base" latinLnBrk="0" hangingPunct="0">
              <a:lnSpc>
                <a:spcPts val="3430"/>
              </a:lnSpc>
              <a:spcBef>
                <a:spcPts val="0"/>
              </a:spcBef>
              <a:spcAft>
                <a:spcPct val="0"/>
              </a:spcAft>
              <a:buClrTx/>
              <a:buSzTx/>
              <a:buFont typeface="Arial" charset="0"/>
              <a:buNone/>
              <a:tabLst/>
              <a:defRPr/>
            </a:pPr>
            <a:r>
              <a:rPr kumimoji="0" lang="en-US" sz="3200" b="1" i="0" u="none" strike="noStrike" kern="1200" cap="none" spc="0" normalizeH="0" baseline="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rPr>
              <a:t>Case</a:t>
            </a:r>
            <a:r>
              <a:rPr kumimoji="0" lang="en-US" sz="3200" b="1" i="0" u="none" strike="noStrike" kern="1200" cap="none" spc="0" normalizeH="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rPr>
              <a:t> Study</a:t>
            </a:r>
            <a:endParaRPr kumimoji="0" lang="en-US" sz="3200" b="1" i="0" u="none" strike="noStrike" kern="1200" cap="none" spc="0" normalizeH="0" baseline="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endParaRPr>
          </a:p>
        </p:txBody>
      </p:sp>
      <p:pic>
        <p:nvPicPr>
          <p:cNvPr id="24578" name="Picture 2"/>
          <p:cNvPicPr>
            <a:picLocks noChangeAspect="1" noChangeArrowheads="1"/>
          </p:cNvPicPr>
          <p:nvPr/>
        </p:nvPicPr>
        <p:blipFill>
          <a:blip r:embed="rId2"/>
          <a:srcRect/>
          <a:stretch>
            <a:fillRect/>
          </a:stretch>
        </p:blipFill>
        <p:spPr bwMode="auto">
          <a:xfrm>
            <a:off x="762000" y="762001"/>
            <a:ext cx="7519987" cy="2667000"/>
          </a:xfrm>
          <a:prstGeom prst="rect">
            <a:avLst/>
          </a:prstGeom>
          <a:noFill/>
          <a:ln w="9525">
            <a:noFill/>
            <a:miter lim="800000"/>
            <a:headEnd/>
            <a:tailEnd/>
          </a:ln>
          <a:effectLst/>
        </p:spPr>
      </p:pic>
      <p:pic>
        <p:nvPicPr>
          <p:cNvPr id="24579" name="Picture 3"/>
          <p:cNvPicPr>
            <a:picLocks noChangeAspect="1" noChangeArrowheads="1"/>
          </p:cNvPicPr>
          <p:nvPr/>
        </p:nvPicPr>
        <p:blipFill>
          <a:blip r:embed="rId3"/>
          <a:srcRect/>
          <a:stretch>
            <a:fillRect/>
          </a:stretch>
        </p:blipFill>
        <p:spPr bwMode="auto">
          <a:xfrm>
            <a:off x="2286000" y="3657600"/>
            <a:ext cx="4233863" cy="2927199"/>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
            <a:extLst>
              <a:ext uri="{FF2B5EF4-FFF2-40B4-BE49-F238E27FC236}">
                <a16:creationId xmlns:a16="http://schemas.microsoft.com/office/drawing/2014/main" id="{C6ADB1D9-336D-594D-9418-4BC486843D21}"/>
              </a:ext>
            </a:extLst>
          </p:cNvPr>
          <p:cNvSpPr txBox="1">
            <a:spLocks/>
          </p:cNvSpPr>
          <p:nvPr/>
        </p:nvSpPr>
        <p:spPr bwMode="auto">
          <a:xfrm>
            <a:off x="545093" y="214240"/>
            <a:ext cx="7787313" cy="483787"/>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marL="0" marR="0" lvl="0" indent="0" algn="l" defTabSz="914400" rtl="0" eaLnBrk="0" fontAlgn="base" latinLnBrk="0" hangingPunct="0">
              <a:lnSpc>
                <a:spcPts val="3430"/>
              </a:lnSpc>
              <a:spcBef>
                <a:spcPts val="0"/>
              </a:spcBef>
              <a:spcAft>
                <a:spcPct val="0"/>
              </a:spcAft>
              <a:buClrTx/>
              <a:buSzTx/>
              <a:buFont typeface="Arial" charset="0"/>
              <a:buNone/>
              <a:tabLst/>
              <a:defRPr/>
            </a:pPr>
            <a:r>
              <a:rPr kumimoji="0" lang="en-US" sz="3200" b="1" i="0" u="none" strike="noStrike" kern="1200" cap="none" spc="0" normalizeH="0" baseline="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rPr>
              <a:t>Case</a:t>
            </a:r>
            <a:r>
              <a:rPr kumimoji="0" lang="en-US" sz="3200" b="1" i="0" u="none" strike="noStrike" kern="1200" cap="none" spc="0" normalizeH="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rPr>
              <a:t> Study</a:t>
            </a:r>
            <a:endParaRPr kumimoji="0" lang="en-US" sz="3200" b="1" i="0" u="none" strike="noStrike" kern="1200" cap="none" spc="0" normalizeH="0" baseline="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endParaRPr>
          </a:p>
        </p:txBody>
      </p:sp>
      <p:pic>
        <p:nvPicPr>
          <p:cNvPr id="25602" name="Picture 2"/>
          <p:cNvPicPr>
            <a:picLocks noChangeAspect="1" noChangeArrowheads="1"/>
          </p:cNvPicPr>
          <p:nvPr/>
        </p:nvPicPr>
        <p:blipFill>
          <a:blip r:embed="rId2"/>
          <a:srcRect/>
          <a:stretch>
            <a:fillRect/>
          </a:stretch>
        </p:blipFill>
        <p:spPr bwMode="auto">
          <a:xfrm>
            <a:off x="762000" y="914400"/>
            <a:ext cx="7553325" cy="2519363"/>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
            <a:extLst>
              <a:ext uri="{FF2B5EF4-FFF2-40B4-BE49-F238E27FC236}">
                <a16:creationId xmlns:a16="http://schemas.microsoft.com/office/drawing/2014/main" id="{C6ADB1D9-336D-594D-9418-4BC486843D21}"/>
              </a:ext>
            </a:extLst>
          </p:cNvPr>
          <p:cNvSpPr txBox="1">
            <a:spLocks/>
          </p:cNvSpPr>
          <p:nvPr/>
        </p:nvSpPr>
        <p:spPr bwMode="auto">
          <a:xfrm>
            <a:off x="545093" y="214240"/>
            <a:ext cx="7787313" cy="483787"/>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marL="0" marR="0" lvl="0" indent="0" algn="l" defTabSz="914400" rtl="0" eaLnBrk="0" fontAlgn="base" latinLnBrk="0" hangingPunct="0">
              <a:lnSpc>
                <a:spcPts val="3430"/>
              </a:lnSpc>
              <a:spcBef>
                <a:spcPts val="0"/>
              </a:spcBef>
              <a:spcAft>
                <a:spcPct val="0"/>
              </a:spcAft>
              <a:buClrTx/>
              <a:buSzTx/>
              <a:buFont typeface="Arial" charset="0"/>
              <a:buNone/>
              <a:tabLst/>
              <a:defRPr/>
            </a:pPr>
            <a:r>
              <a:rPr kumimoji="0" lang="en-US" sz="3200" b="1" i="0" u="none" strike="noStrike" kern="1200" cap="none" spc="0" normalizeH="0" baseline="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rPr>
              <a:t>Case</a:t>
            </a:r>
            <a:r>
              <a:rPr kumimoji="0" lang="en-US" sz="3200" b="1" i="0" u="none" strike="noStrike" kern="1200" cap="none" spc="0" normalizeH="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rPr>
              <a:t> Study</a:t>
            </a:r>
            <a:endParaRPr kumimoji="0" lang="en-US" sz="3200" b="1" i="0" u="none" strike="noStrike" kern="1200" cap="none" spc="0" normalizeH="0" baseline="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endParaRPr>
          </a:p>
        </p:txBody>
      </p:sp>
      <p:pic>
        <p:nvPicPr>
          <p:cNvPr id="26626" name="Picture 2"/>
          <p:cNvPicPr>
            <a:picLocks noChangeAspect="1" noChangeArrowheads="1"/>
          </p:cNvPicPr>
          <p:nvPr/>
        </p:nvPicPr>
        <p:blipFill>
          <a:blip r:embed="rId2"/>
          <a:srcRect/>
          <a:stretch>
            <a:fillRect/>
          </a:stretch>
        </p:blipFill>
        <p:spPr bwMode="auto">
          <a:xfrm>
            <a:off x="762000" y="2590800"/>
            <a:ext cx="7167563" cy="4114800"/>
          </a:xfrm>
          <a:prstGeom prst="rect">
            <a:avLst/>
          </a:prstGeom>
          <a:noFill/>
          <a:ln w="9525">
            <a:noFill/>
            <a:miter lim="800000"/>
            <a:headEnd/>
            <a:tailEnd/>
          </a:ln>
          <a:effectLst/>
        </p:spPr>
      </p:pic>
      <p:pic>
        <p:nvPicPr>
          <p:cNvPr id="26627" name="Picture 3"/>
          <p:cNvPicPr>
            <a:picLocks noChangeAspect="1" noChangeArrowheads="1"/>
          </p:cNvPicPr>
          <p:nvPr/>
        </p:nvPicPr>
        <p:blipFill>
          <a:blip r:embed="rId3"/>
          <a:srcRect/>
          <a:stretch>
            <a:fillRect/>
          </a:stretch>
        </p:blipFill>
        <p:spPr bwMode="auto">
          <a:xfrm>
            <a:off x="2667000" y="76200"/>
            <a:ext cx="5963628" cy="251460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a:stretch>
            <a:fillRect/>
          </a:stretch>
        </p:blipFill>
        <p:spPr bwMode="auto">
          <a:xfrm>
            <a:off x="995363" y="1804988"/>
            <a:ext cx="7153275" cy="3248025"/>
          </a:xfrm>
          <a:prstGeom prst="rect">
            <a:avLst/>
          </a:prstGeom>
          <a:noFill/>
          <a:ln w="9525">
            <a:noFill/>
            <a:miter lim="800000"/>
            <a:headEnd/>
            <a:tailEnd/>
          </a:ln>
          <a:effectLst/>
        </p:spPr>
      </p:pic>
      <p:sp>
        <p:nvSpPr>
          <p:cNvPr id="5" name="Subtitle 1">
            <a:extLst>
              <a:ext uri="{FF2B5EF4-FFF2-40B4-BE49-F238E27FC236}">
                <a16:creationId xmlns:a16="http://schemas.microsoft.com/office/drawing/2014/main" id="{C6ADB1D9-336D-594D-9418-4BC486843D21}"/>
              </a:ext>
            </a:extLst>
          </p:cNvPr>
          <p:cNvSpPr txBox="1">
            <a:spLocks/>
          </p:cNvSpPr>
          <p:nvPr/>
        </p:nvSpPr>
        <p:spPr bwMode="auto">
          <a:xfrm>
            <a:off x="545093" y="214240"/>
            <a:ext cx="7787313" cy="483787"/>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marL="0" marR="0" lvl="0" indent="0" algn="l" defTabSz="914400" rtl="0" eaLnBrk="0" fontAlgn="base" latinLnBrk="0" hangingPunct="0">
              <a:lnSpc>
                <a:spcPts val="3430"/>
              </a:lnSpc>
              <a:spcBef>
                <a:spcPts val="0"/>
              </a:spcBef>
              <a:spcAft>
                <a:spcPct val="0"/>
              </a:spcAft>
              <a:buClrTx/>
              <a:buSzTx/>
              <a:buFont typeface="Arial" charset="0"/>
              <a:buNone/>
              <a:tabLst/>
              <a:defRPr/>
            </a:pPr>
            <a:r>
              <a:rPr kumimoji="0" lang="en-US" sz="3200" b="1" i="0" u="none" strike="noStrike" kern="1200" cap="none" spc="0" normalizeH="0" baseline="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rPr>
              <a:t>Case</a:t>
            </a:r>
            <a:r>
              <a:rPr kumimoji="0" lang="en-US" sz="3200" b="1" i="0" u="none" strike="noStrike" kern="1200" cap="none" spc="0" normalizeH="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rPr>
              <a:t> Study</a:t>
            </a:r>
            <a:endParaRPr kumimoji="0" lang="en-US" sz="3200" b="1" i="0" u="none" strike="noStrike" kern="1200" cap="none" spc="0" normalizeH="0" baseline="0" noProof="0" dirty="0">
              <a:ln>
                <a:noFill/>
              </a:ln>
              <a:solidFill>
                <a:srgbClr val="990000"/>
              </a:solidFill>
              <a:effectLst/>
              <a:uLnTx/>
              <a:uFillTx/>
              <a:latin typeface="Microsoft YaHei" panose="020B0503020204020204" pitchFamily="34" charset="-122"/>
              <a:ea typeface="Microsoft YaHei" panose="020B0503020204020204" pitchFamily="34" charset="-122"/>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161596" y="2515809"/>
            <a:ext cx="6482088" cy="1858796"/>
          </a:xfrm>
          <a:prstGeom prst="ellipse">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Subtitle 1">
            <a:extLst>
              <a:ext uri="{FF2B5EF4-FFF2-40B4-BE49-F238E27FC236}">
                <a16:creationId xmlns:a16="http://schemas.microsoft.com/office/drawing/2014/main" id="{C6ADB1D9-336D-594D-9418-4BC486843D21}"/>
              </a:ext>
            </a:extLst>
          </p:cNvPr>
          <p:cNvSpPr>
            <a:spLocks noGrp="1"/>
          </p:cNvSpPr>
          <p:nvPr>
            <p:ph type="subTitle" idx="1"/>
          </p:nvPr>
        </p:nvSpPr>
        <p:spPr>
          <a:xfrm>
            <a:off x="545093" y="214240"/>
            <a:ext cx="7787313" cy="483787"/>
          </a:xfrm>
        </p:spPr>
        <p:txBody>
          <a:bodyPr>
            <a:normAutofit fontScale="77500" lnSpcReduction="20000"/>
          </a:bodyPr>
          <a:lstStyle/>
          <a:p>
            <a:r>
              <a:rPr lang="zh-CN" altLang="en-US" b="1" dirty="0">
                <a:solidFill>
                  <a:srgbClr val="990000"/>
                </a:solidFill>
              </a:rPr>
              <a:t>人工智能当前所处的阶段 </a:t>
            </a:r>
            <a:r>
              <a:rPr lang="en-US" altLang="zh-CN" b="1" dirty="0">
                <a:solidFill>
                  <a:srgbClr val="990000"/>
                </a:solidFill>
              </a:rPr>
              <a:t>—— </a:t>
            </a:r>
            <a:r>
              <a:rPr lang="zh-CN" altLang="en-US" b="1" dirty="0">
                <a:solidFill>
                  <a:srgbClr val="990000"/>
                </a:solidFill>
              </a:rPr>
              <a:t>感知智能的初级阶段</a:t>
            </a:r>
            <a:endParaRPr lang="en-US" b="1" dirty="0">
              <a:solidFill>
                <a:srgbClr val="990000"/>
              </a:solidFill>
            </a:endParaRPr>
          </a:p>
        </p:txBody>
      </p:sp>
      <p:sp>
        <p:nvSpPr>
          <p:cNvPr id="8" name="object 5"/>
          <p:cNvSpPr txBox="1"/>
          <p:nvPr/>
        </p:nvSpPr>
        <p:spPr>
          <a:xfrm>
            <a:off x="7741177" y="3200685"/>
            <a:ext cx="1089762" cy="775597"/>
          </a:xfrm>
          <a:prstGeom prst="rect">
            <a:avLst/>
          </a:prstGeom>
        </p:spPr>
        <p:txBody>
          <a:bodyPr vert="horz" wrap="square" lIns="0" tIns="0" rIns="0" bIns="0" rtlCol="0">
            <a:spAutoFit/>
          </a:bodyPr>
          <a:lstStyle/>
          <a:p>
            <a:pPr marL="16933" algn="ctr">
              <a:lnSpc>
                <a:spcPct val="140000"/>
              </a:lnSpc>
            </a:pPr>
            <a:r>
              <a:rPr lang="en-US" altLang="zh-CN" sz="1200" spc="-27"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AI</a:t>
            </a:r>
            <a:r>
              <a:rPr lang="zh-CN" altLang="en-US" sz="1200" spc="-27"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的发展</a:t>
            </a:r>
            <a:r>
              <a:rPr sz="1200" spc="-27" dirty="0" err="1">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目前</a:t>
            </a:r>
            <a:r>
              <a:rPr lang="zh-CN" altLang="en-US" sz="1200" spc="-27"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处于</a:t>
            </a:r>
            <a:r>
              <a:rPr sz="1200" b="1" spc="-27" dirty="0" err="1">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感知智能</a:t>
            </a:r>
            <a:r>
              <a:rPr lang="zh-CN" altLang="en-US" sz="1200" spc="-27"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的初级</a:t>
            </a:r>
            <a:r>
              <a:rPr sz="1200" spc="-27" dirty="0" err="1">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阶段</a:t>
            </a:r>
            <a:endParaRPr sz="1200"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9" name="下箭头 8"/>
          <p:cNvSpPr/>
          <p:nvPr/>
        </p:nvSpPr>
        <p:spPr bwMode="auto">
          <a:xfrm>
            <a:off x="567210" y="1372825"/>
            <a:ext cx="787738" cy="4446987"/>
          </a:xfrm>
          <a:prstGeom prst="downArrow">
            <a:avLst/>
          </a:prstGeom>
          <a:noFill/>
          <a:ln w="15240">
            <a:solidFill>
              <a:schemeClr val="bg1">
                <a:lumMod val="75000"/>
              </a:schemeClr>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bodyPr>
          <a:lstStyle/>
          <a:p>
            <a:pPr algn="ctr" defTabSz="1219170" fontAlgn="base">
              <a:lnSpc>
                <a:spcPct val="140000"/>
              </a:lnSpc>
              <a:buClr>
                <a:srgbClr val="CC9900"/>
              </a:buClr>
            </a:pPr>
            <a:r>
              <a:rPr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人工智能三阶段</a:t>
            </a:r>
          </a:p>
        </p:txBody>
      </p:sp>
      <p:grpSp>
        <p:nvGrpSpPr>
          <p:cNvPr id="2" name="组合 9"/>
          <p:cNvGrpSpPr/>
          <p:nvPr/>
        </p:nvGrpSpPr>
        <p:grpSpPr>
          <a:xfrm>
            <a:off x="1394081" y="1403363"/>
            <a:ext cx="1151164" cy="1129289"/>
            <a:chOff x="2210221" y="1945359"/>
            <a:chExt cx="1535485" cy="1129289"/>
          </a:xfrm>
        </p:grpSpPr>
        <p:sp>
          <p:nvSpPr>
            <p:cNvPr id="11" name="Freeform 6"/>
            <p:cNvSpPr>
              <a:spLocks/>
            </p:cNvSpPr>
            <p:nvPr/>
          </p:nvSpPr>
          <p:spPr bwMode="auto">
            <a:xfrm rot="16200000">
              <a:off x="2199806" y="1955774"/>
              <a:ext cx="1129289" cy="1108459"/>
            </a:xfrm>
            <a:custGeom>
              <a:avLst/>
              <a:gdLst>
                <a:gd name="T0" fmla="*/ 200 w 1211"/>
                <a:gd name="T1" fmla="*/ 1081 h 1081"/>
                <a:gd name="T2" fmla="*/ 1211 w 1211"/>
                <a:gd name="T3" fmla="*/ 1081 h 1081"/>
                <a:gd name="T4" fmla="*/ 1211 w 1211"/>
                <a:gd name="T5" fmla="*/ 0 h 1081"/>
                <a:gd name="T6" fmla="*/ 200 w 1211"/>
                <a:gd name="T7" fmla="*/ 0 h 1081"/>
                <a:gd name="T8" fmla="*/ 0 w 1211"/>
                <a:gd name="T9" fmla="*/ 537 h 1081"/>
                <a:gd name="T10" fmla="*/ 200 w 1211"/>
                <a:gd name="T11" fmla="*/ 1081 h 1081"/>
              </a:gdLst>
              <a:ahLst/>
              <a:cxnLst>
                <a:cxn ang="0">
                  <a:pos x="T0" y="T1"/>
                </a:cxn>
                <a:cxn ang="0">
                  <a:pos x="T2" y="T3"/>
                </a:cxn>
                <a:cxn ang="0">
                  <a:pos x="T4" y="T5"/>
                </a:cxn>
                <a:cxn ang="0">
                  <a:pos x="T6" y="T7"/>
                </a:cxn>
                <a:cxn ang="0">
                  <a:pos x="T8" y="T9"/>
                </a:cxn>
                <a:cxn ang="0">
                  <a:pos x="T10" y="T11"/>
                </a:cxn>
              </a:cxnLst>
              <a:rect l="0" t="0" r="r" b="b"/>
              <a:pathLst>
                <a:path w="1211" h="1081">
                  <a:moveTo>
                    <a:pt x="200" y="1081"/>
                  </a:moveTo>
                  <a:lnTo>
                    <a:pt x="1211" y="1081"/>
                  </a:lnTo>
                  <a:lnTo>
                    <a:pt x="1211" y="0"/>
                  </a:lnTo>
                  <a:lnTo>
                    <a:pt x="200" y="0"/>
                  </a:lnTo>
                  <a:lnTo>
                    <a:pt x="0" y="537"/>
                  </a:lnTo>
                  <a:lnTo>
                    <a:pt x="200" y="1081"/>
                  </a:lnTo>
                  <a:close/>
                </a:path>
              </a:pathLst>
            </a:custGeom>
            <a:solidFill>
              <a:srgbClr val="FFC000"/>
            </a:solidFill>
            <a:ln>
              <a:noFill/>
            </a:ln>
          </p:spPr>
          <p:txBody>
            <a:bodyPr vert="horz" wrap="square" lIns="121920" tIns="60960" rIns="121920" bIns="60960" numCol="1" anchor="t" anchorCtr="0" compatLnSpc="1">
              <a:prstTxWarp prst="textNoShape">
                <a:avLst/>
              </a:prstTxWarp>
            </a:bodyPr>
            <a:lstStyle/>
            <a:p>
              <a:pPr>
                <a:lnSpc>
                  <a:spcPct val="140000"/>
                </a:lnSpc>
              </a:pPr>
              <a:endParaRPr lang="zh-CN" altLang="en-US" sz="1333">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12" name="文本框 11"/>
            <p:cNvSpPr txBox="1"/>
            <p:nvPr/>
          </p:nvSpPr>
          <p:spPr>
            <a:xfrm>
              <a:off x="2225035" y="2452541"/>
              <a:ext cx="1520671" cy="494559"/>
            </a:xfrm>
            <a:prstGeom prst="rect">
              <a:avLst/>
            </a:prstGeom>
            <a:noFill/>
          </p:spPr>
          <p:txBody>
            <a:bodyPr wrap="none" rtlCol="0">
              <a:spAutoFit/>
            </a:bodyPr>
            <a:lstStyle/>
            <a:p>
              <a:pPr algn="ctr">
                <a:lnSpc>
                  <a:spcPct val="140000"/>
                </a:lnSpc>
              </a:pPr>
              <a:r>
                <a:rPr lang="zh-CN" altLang="en-US" sz="1867" b="1"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计算智能</a:t>
              </a:r>
            </a:p>
          </p:txBody>
        </p:sp>
        <p:sp>
          <p:nvSpPr>
            <p:cNvPr id="13" name="Freeform 266"/>
            <p:cNvSpPr>
              <a:spLocks noEditPoints="1"/>
            </p:cNvSpPr>
            <p:nvPr/>
          </p:nvSpPr>
          <p:spPr bwMode="auto">
            <a:xfrm>
              <a:off x="2597762" y="2074863"/>
              <a:ext cx="401012" cy="377677"/>
            </a:xfrm>
            <a:custGeom>
              <a:avLst/>
              <a:gdLst>
                <a:gd name="T0" fmla="*/ 62 w 183"/>
                <a:gd name="T1" fmla="*/ 22 h 200"/>
                <a:gd name="T2" fmla="*/ 36 w 183"/>
                <a:gd name="T3" fmla="*/ 11 h 200"/>
                <a:gd name="T4" fmla="*/ 0 w 183"/>
                <a:gd name="T5" fmla="*/ 48 h 200"/>
                <a:gd name="T6" fmla="*/ 9 w 183"/>
                <a:gd name="T7" fmla="*/ 73 h 200"/>
                <a:gd name="T8" fmla="*/ 62 w 183"/>
                <a:gd name="T9" fmla="*/ 22 h 200"/>
                <a:gd name="T10" fmla="*/ 147 w 183"/>
                <a:gd name="T11" fmla="*/ 11 h 200"/>
                <a:gd name="T12" fmla="*/ 119 w 183"/>
                <a:gd name="T13" fmla="*/ 23 h 200"/>
                <a:gd name="T14" fmla="*/ 170 w 183"/>
                <a:gd name="T15" fmla="*/ 76 h 200"/>
                <a:gd name="T16" fmla="*/ 183 w 183"/>
                <a:gd name="T17" fmla="*/ 48 h 200"/>
                <a:gd name="T18" fmla="*/ 147 w 183"/>
                <a:gd name="T19" fmla="*/ 11 h 200"/>
                <a:gd name="T20" fmla="*/ 169 w 183"/>
                <a:gd name="T21" fmla="*/ 103 h 200"/>
                <a:gd name="T22" fmla="*/ 96 w 183"/>
                <a:gd name="T23" fmla="*/ 23 h 200"/>
                <a:gd name="T24" fmla="*/ 96 w 183"/>
                <a:gd name="T25" fmla="*/ 6 h 200"/>
                <a:gd name="T26" fmla="*/ 98 w 183"/>
                <a:gd name="T27" fmla="*/ 6 h 200"/>
                <a:gd name="T28" fmla="*/ 102 w 183"/>
                <a:gd name="T29" fmla="*/ 3 h 200"/>
                <a:gd name="T30" fmla="*/ 98 w 183"/>
                <a:gd name="T31" fmla="*/ 0 h 200"/>
                <a:gd name="T32" fmla="*/ 81 w 183"/>
                <a:gd name="T33" fmla="*/ 0 h 200"/>
                <a:gd name="T34" fmla="*/ 78 w 183"/>
                <a:gd name="T35" fmla="*/ 3 h 200"/>
                <a:gd name="T36" fmla="*/ 81 w 183"/>
                <a:gd name="T37" fmla="*/ 6 h 200"/>
                <a:gd name="T38" fmla="*/ 84 w 183"/>
                <a:gd name="T39" fmla="*/ 6 h 200"/>
                <a:gd name="T40" fmla="*/ 84 w 183"/>
                <a:gd name="T41" fmla="*/ 23 h 200"/>
                <a:gd name="T42" fmla="*/ 9 w 183"/>
                <a:gd name="T43" fmla="*/ 103 h 200"/>
                <a:gd name="T44" fmla="*/ 38 w 183"/>
                <a:gd name="T45" fmla="*/ 164 h 200"/>
                <a:gd name="T46" fmla="*/ 29 w 183"/>
                <a:gd name="T47" fmla="*/ 190 h 200"/>
                <a:gd name="T48" fmla="*/ 33 w 183"/>
                <a:gd name="T49" fmla="*/ 198 h 200"/>
                <a:gd name="T50" fmla="*/ 35 w 183"/>
                <a:gd name="T51" fmla="*/ 199 h 200"/>
                <a:gd name="T52" fmla="*/ 43 w 183"/>
                <a:gd name="T53" fmla="*/ 196 h 200"/>
                <a:gd name="T54" fmla="*/ 53 w 183"/>
                <a:gd name="T55" fmla="*/ 174 h 200"/>
                <a:gd name="T56" fmla="*/ 89 w 183"/>
                <a:gd name="T57" fmla="*/ 183 h 200"/>
                <a:gd name="T58" fmla="*/ 125 w 183"/>
                <a:gd name="T59" fmla="*/ 174 h 200"/>
                <a:gd name="T60" fmla="*/ 136 w 183"/>
                <a:gd name="T61" fmla="*/ 196 h 200"/>
                <a:gd name="T62" fmla="*/ 144 w 183"/>
                <a:gd name="T63" fmla="*/ 199 h 200"/>
                <a:gd name="T64" fmla="*/ 146 w 183"/>
                <a:gd name="T65" fmla="*/ 198 h 200"/>
                <a:gd name="T66" fmla="*/ 149 w 183"/>
                <a:gd name="T67" fmla="*/ 190 h 200"/>
                <a:gd name="T68" fmla="*/ 141 w 183"/>
                <a:gd name="T69" fmla="*/ 164 h 200"/>
                <a:gd name="T70" fmla="*/ 169 w 183"/>
                <a:gd name="T71" fmla="*/ 103 h 200"/>
                <a:gd name="T72" fmla="*/ 89 w 183"/>
                <a:gd name="T73" fmla="*/ 167 h 200"/>
                <a:gd name="T74" fmla="*/ 25 w 183"/>
                <a:gd name="T75" fmla="*/ 103 h 200"/>
                <a:gd name="T76" fmla="*/ 89 w 183"/>
                <a:gd name="T77" fmla="*/ 39 h 200"/>
                <a:gd name="T78" fmla="*/ 153 w 183"/>
                <a:gd name="T79" fmla="*/ 103 h 200"/>
                <a:gd name="T80" fmla="*/ 89 w 183"/>
                <a:gd name="T81" fmla="*/ 167 h 200"/>
                <a:gd name="T82" fmla="*/ 97 w 183"/>
                <a:gd name="T83" fmla="*/ 111 h 200"/>
                <a:gd name="T84" fmla="*/ 100 w 183"/>
                <a:gd name="T85" fmla="*/ 103 h 200"/>
                <a:gd name="T86" fmla="*/ 91 w 183"/>
                <a:gd name="T87" fmla="*/ 92 h 200"/>
                <a:gd name="T88" fmla="*/ 91 w 183"/>
                <a:gd name="T89" fmla="*/ 55 h 200"/>
                <a:gd name="T90" fmla="*/ 89 w 183"/>
                <a:gd name="T91" fmla="*/ 53 h 200"/>
                <a:gd name="T92" fmla="*/ 87 w 183"/>
                <a:gd name="T93" fmla="*/ 55 h 200"/>
                <a:gd name="T94" fmla="*/ 87 w 183"/>
                <a:gd name="T95" fmla="*/ 92 h 200"/>
                <a:gd name="T96" fmla="*/ 78 w 183"/>
                <a:gd name="T97" fmla="*/ 103 h 200"/>
                <a:gd name="T98" fmla="*/ 89 w 183"/>
                <a:gd name="T99" fmla="*/ 114 h 200"/>
                <a:gd name="T100" fmla="*/ 93 w 183"/>
                <a:gd name="T101" fmla="*/ 113 h 200"/>
                <a:gd name="T102" fmla="*/ 104 w 183"/>
                <a:gd name="T103" fmla="*/ 131 h 200"/>
                <a:gd name="T104" fmla="*/ 107 w 183"/>
                <a:gd name="T105" fmla="*/ 132 h 200"/>
                <a:gd name="T106" fmla="*/ 108 w 183"/>
                <a:gd name="T107" fmla="*/ 129 h 200"/>
                <a:gd name="T108" fmla="*/ 97 w 183"/>
                <a:gd name="T109" fmla="*/ 11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00">
                  <a:moveTo>
                    <a:pt x="62" y="22"/>
                  </a:moveTo>
                  <a:cubicBezTo>
                    <a:pt x="56" y="15"/>
                    <a:pt x="46" y="11"/>
                    <a:pt x="36" y="11"/>
                  </a:cubicBezTo>
                  <a:cubicBezTo>
                    <a:pt x="16" y="11"/>
                    <a:pt x="0" y="28"/>
                    <a:pt x="0" y="48"/>
                  </a:cubicBezTo>
                  <a:cubicBezTo>
                    <a:pt x="0" y="57"/>
                    <a:pt x="3" y="66"/>
                    <a:pt x="9" y="73"/>
                  </a:cubicBezTo>
                  <a:cubicBezTo>
                    <a:pt x="18" y="49"/>
                    <a:pt x="38" y="30"/>
                    <a:pt x="62" y="22"/>
                  </a:cubicBezTo>
                  <a:close/>
                  <a:moveTo>
                    <a:pt x="147" y="11"/>
                  </a:moveTo>
                  <a:cubicBezTo>
                    <a:pt x="136" y="11"/>
                    <a:pt x="126" y="16"/>
                    <a:pt x="119" y="23"/>
                  </a:cubicBezTo>
                  <a:cubicBezTo>
                    <a:pt x="143" y="32"/>
                    <a:pt x="162" y="52"/>
                    <a:pt x="170" y="76"/>
                  </a:cubicBezTo>
                  <a:cubicBezTo>
                    <a:pt x="178" y="69"/>
                    <a:pt x="183" y="59"/>
                    <a:pt x="183" y="48"/>
                  </a:cubicBezTo>
                  <a:cubicBezTo>
                    <a:pt x="183" y="28"/>
                    <a:pt x="167" y="11"/>
                    <a:pt x="147" y="11"/>
                  </a:cubicBezTo>
                  <a:close/>
                  <a:moveTo>
                    <a:pt x="169" y="103"/>
                  </a:moveTo>
                  <a:cubicBezTo>
                    <a:pt x="169" y="61"/>
                    <a:pt x="137" y="26"/>
                    <a:pt x="96" y="23"/>
                  </a:cubicBezTo>
                  <a:cubicBezTo>
                    <a:pt x="96" y="6"/>
                    <a:pt x="96" y="6"/>
                    <a:pt x="96" y="6"/>
                  </a:cubicBezTo>
                  <a:cubicBezTo>
                    <a:pt x="98" y="6"/>
                    <a:pt x="98" y="6"/>
                    <a:pt x="98" y="6"/>
                  </a:cubicBezTo>
                  <a:cubicBezTo>
                    <a:pt x="100" y="6"/>
                    <a:pt x="102" y="5"/>
                    <a:pt x="102" y="3"/>
                  </a:cubicBezTo>
                  <a:cubicBezTo>
                    <a:pt x="102" y="1"/>
                    <a:pt x="100" y="0"/>
                    <a:pt x="98" y="0"/>
                  </a:cubicBezTo>
                  <a:cubicBezTo>
                    <a:pt x="81" y="0"/>
                    <a:pt x="81" y="0"/>
                    <a:pt x="81" y="0"/>
                  </a:cubicBezTo>
                  <a:cubicBezTo>
                    <a:pt x="80" y="0"/>
                    <a:pt x="78" y="1"/>
                    <a:pt x="78" y="3"/>
                  </a:cubicBezTo>
                  <a:cubicBezTo>
                    <a:pt x="78" y="5"/>
                    <a:pt x="80" y="6"/>
                    <a:pt x="81" y="6"/>
                  </a:cubicBezTo>
                  <a:cubicBezTo>
                    <a:pt x="84" y="6"/>
                    <a:pt x="84" y="6"/>
                    <a:pt x="84" y="6"/>
                  </a:cubicBezTo>
                  <a:cubicBezTo>
                    <a:pt x="84" y="23"/>
                    <a:pt x="84" y="23"/>
                    <a:pt x="84" y="23"/>
                  </a:cubicBezTo>
                  <a:cubicBezTo>
                    <a:pt x="42" y="25"/>
                    <a:pt x="9" y="60"/>
                    <a:pt x="9" y="103"/>
                  </a:cubicBezTo>
                  <a:cubicBezTo>
                    <a:pt x="9" y="127"/>
                    <a:pt x="20" y="150"/>
                    <a:pt x="38" y="164"/>
                  </a:cubicBezTo>
                  <a:cubicBezTo>
                    <a:pt x="29" y="190"/>
                    <a:pt x="29" y="190"/>
                    <a:pt x="29" y="190"/>
                  </a:cubicBezTo>
                  <a:cubicBezTo>
                    <a:pt x="28" y="194"/>
                    <a:pt x="30" y="197"/>
                    <a:pt x="33" y="198"/>
                  </a:cubicBezTo>
                  <a:cubicBezTo>
                    <a:pt x="35" y="199"/>
                    <a:pt x="35" y="199"/>
                    <a:pt x="35" y="199"/>
                  </a:cubicBezTo>
                  <a:cubicBezTo>
                    <a:pt x="38" y="200"/>
                    <a:pt x="41" y="199"/>
                    <a:pt x="43" y="196"/>
                  </a:cubicBezTo>
                  <a:cubicBezTo>
                    <a:pt x="53" y="174"/>
                    <a:pt x="53" y="174"/>
                    <a:pt x="53" y="174"/>
                  </a:cubicBezTo>
                  <a:cubicBezTo>
                    <a:pt x="64" y="180"/>
                    <a:pt x="76" y="183"/>
                    <a:pt x="89" y="183"/>
                  </a:cubicBezTo>
                  <a:cubicBezTo>
                    <a:pt x="102" y="183"/>
                    <a:pt x="114" y="180"/>
                    <a:pt x="125" y="174"/>
                  </a:cubicBezTo>
                  <a:cubicBezTo>
                    <a:pt x="136" y="196"/>
                    <a:pt x="136" y="196"/>
                    <a:pt x="136" y="196"/>
                  </a:cubicBezTo>
                  <a:cubicBezTo>
                    <a:pt x="137" y="199"/>
                    <a:pt x="141" y="200"/>
                    <a:pt x="144" y="199"/>
                  </a:cubicBezTo>
                  <a:cubicBezTo>
                    <a:pt x="146" y="198"/>
                    <a:pt x="146" y="198"/>
                    <a:pt x="146" y="198"/>
                  </a:cubicBezTo>
                  <a:cubicBezTo>
                    <a:pt x="149" y="197"/>
                    <a:pt x="150" y="194"/>
                    <a:pt x="149" y="190"/>
                  </a:cubicBezTo>
                  <a:cubicBezTo>
                    <a:pt x="141" y="164"/>
                    <a:pt x="141" y="164"/>
                    <a:pt x="141" y="164"/>
                  </a:cubicBezTo>
                  <a:cubicBezTo>
                    <a:pt x="158" y="149"/>
                    <a:pt x="169" y="127"/>
                    <a:pt x="169" y="103"/>
                  </a:cubicBezTo>
                  <a:close/>
                  <a:moveTo>
                    <a:pt x="89" y="167"/>
                  </a:moveTo>
                  <a:cubicBezTo>
                    <a:pt x="54" y="167"/>
                    <a:pt x="25" y="138"/>
                    <a:pt x="25" y="103"/>
                  </a:cubicBezTo>
                  <a:cubicBezTo>
                    <a:pt x="25" y="67"/>
                    <a:pt x="54" y="39"/>
                    <a:pt x="89" y="39"/>
                  </a:cubicBezTo>
                  <a:cubicBezTo>
                    <a:pt x="124" y="39"/>
                    <a:pt x="153" y="67"/>
                    <a:pt x="153" y="103"/>
                  </a:cubicBezTo>
                  <a:cubicBezTo>
                    <a:pt x="153" y="138"/>
                    <a:pt x="124" y="167"/>
                    <a:pt x="89" y="167"/>
                  </a:cubicBezTo>
                  <a:close/>
                  <a:moveTo>
                    <a:pt x="97" y="111"/>
                  </a:moveTo>
                  <a:cubicBezTo>
                    <a:pt x="99" y="109"/>
                    <a:pt x="100" y="106"/>
                    <a:pt x="100" y="103"/>
                  </a:cubicBezTo>
                  <a:cubicBezTo>
                    <a:pt x="100" y="97"/>
                    <a:pt x="96" y="93"/>
                    <a:pt x="91" y="92"/>
                  </a:cubicBezTo>
                  <a:cubicBezTo>
                    <a:pt x="91" y="55"/>
                    <a:pt x="91" y="55"/>
                    <a:pt x="91" y="55"/>
                  </a:cubicBezTo>
                  <a:cubicBezTo>
                    <a:pt x="91" y="54"/>
                    <a:pt x="90" y="53"/>
                    <a:pt x="89" y="53"/>
                  </a:cubicBezTo>
                  <a:cubicBezTo>
                    <a:pt x="88" y="53"/>
                    <a:pt x="87" y="54"/>
                    <a:pt x="87" y="55"/>
                  </a:cubicBezTo>
                  <a:cubicBezTo>
                    <a:pt x="87" y="92"/>
                    <a:pt x="87" y="92"/>
                    <a:pt x="87" y="92"/>
                  </a:cubicBezTo>
                  <a:cubicBezTo>
                    <a:pt x="82" y="93"/>
                    <a:pt x="78" y="97"/>
                    <a:pt x="78" y="103"/>
                  </a:cubicBezTo>
                  <a:cubicBezTo>
                    <a:pt x="78" y="109"/>
                    <a:pt x="83" y="114"/>
                    <a:pt x="89" y="114"/>
                  </a:cubicBezTo>
                  <a:cubicBezTo>
                    <a:pt x="90" y="114"/>
                    <a:pt x="92" y="114"/>
                    <a:pt x="93" y="113"/>
                  </a:cubicBezTo>
                  <a:cubicBezTo>
                    <a:pt x="104" y="131"/>
                    <a:pt x="104" y="131"/>
                    <a:pt x="104" y="131"/>
                  </a:cubicBezTo>
                  <a:cubicBezTo>
                    <a:pt x="105" y="132"/>
                    <a:pt x="106" y="133"/>
                    <a:pt x="107" y="132"/>
                  </a:cubicBezTo>
                  <a:cubicBezTo>
                    <a:pt x="108" y="131"/>
                    <a:pt x="109" y="130"/>
                    <a:pt x="108" y="129"/>
                  </a:cubicBezTo>
                  <a:lnTo>
                    <a:pt x="97" y="111"/>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a:lnSpc>
                  <a:spcPct val="140000"/>
                </a:lnSpc>
              </a:pPr>
              <a:endParaRPr lang="zh-CN" altLang="en-US" sz="1333">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grpSp>
        <p:nvGrpSpPr>
          <p:cNvPr id="3" name="组合 13"/>
          <p:cNvGrpSpPr/>
          <p:nvPr/>
        </p:nvGrpSpPr>
        <p:grpSpPr>
          <a:xfrm>
            <a:off x="1394080" y="2957493"/>
            <a:ext cx="1151165" cy="1129289"/>
            <a:chOff x="1054758" y="2507733"/>
            <a:chExt cx="1151613" cy="846967"/>
          </a:xfrm>
        </p:grpSpPr>
        <p:sp>
          <p:nvSpPr>
            <p:cNvPr id="15" name="Freeform 6"/>
            <p:cNvSpPr>
              <a:spLocks/>
            </p:cNvSpPr>
            <p:nvPr/>
          </p:nvSpPr>
          <p:spPr bwMode="auto">
            <a:xfrm rot="16200000">
              <a:off x="1046946" y="2515545"/>
              <a:ext cx="846967" cy="831344"/>
            </a:xfrm>
            <a:custGeom>
              <a:avLst/>
              <a:gdLst>
                <a:gd name="T0" fmla="*/ 200 w 1211"/>
                <a:gd name="T1" fmla="*/ 1081 h 1081"/>
                <a:gd name="T2" fmla="*/ 1211 w 1211"/>
                <a:gd name="T3" fmla="*/ 1081 h 1081"/>
                <a:gd name="T4" fmla="*/ 1211 w 1211"/>
                <a:gd name="T5" fmla="*/ 0 h 1081"/>
                <a:gd name="T6" fmla="*/ 200 w 1211"/>
                <a:gd name="T7" fmla="*/ 0 h 1081"/>
                <a:gd name="T8" fmla="*/ 0 w 1211"/>
                <a:gd name="T9" fmla="*/ 537 h 1081"/>
                <a:gd name="T10" fmla="*/ 200 w 1211"/>
                <a:gd name="T11" fmla="*/ 1081 h 1081"/>
              </a:gdLst>
              <a:ahLst/>
              <a:cxnLst>
                <a:cxn ang="0">
                  <a:pos x="T0" y="T1"/>
                </a:cxn>
                <a:cxn ang="0">
                  <a:pos x="T2" y="T3"/>
                </a:cxn>
                <a:cxn ang="0">
                  <a:pos x="T4" y="T5"/>
                </a:cxn>
                <a:cxn ang="0">
                  <a:pos x="T6" y="T7"/>
                </a:cxn>
                <a:cxn ang="0">
                  <a:pos x="T8" y="T9"/>
                </a:cxn>
                <a:cxn ang="0">
                  <a:pos x="T10" y="T11"/>
                </a:cxn>
              </a:cxnLst>
              <a:rect l="0" t="0" r="r" b="b"/>
              <a:pathLst>
                <a:path w="1211" h="1081">
                  <a:moveTo>
                    <a:pt x="200" y="1081"/>
                  </a:moveTo>
                  <a:lnTo>
                    <a:pt x="1211" y="1081"/>
                  </a:lnTo>
                  <a:lnTo>
                    <a:pt x="1211" y="0"/>
                  </a:lnTo>
                  <a:lnTo>
                    <a:pt x="200" y="0"/>
                  </a:lnTo>
                  <a:lnTo>
                    <a:pt x="0" y="537"/>
                  </a:lnTo>
                  <a:lnTo>
                    <a:pt x="200" y="1081"/>
                  </a:lnTo>
                  <a:close/>
                </a:path>
              </a:pathLst>
            </a:custGeom>
            <a:solidFill>
              <a:srgbClr val="46A8B0"/>
            </a:solidFill>
            <a:ln>
              <a:noFill/>
            </a:ln>
          </p:spPr>
          <p:txBody>
            <a:bodyPr vert="horz" wrap="square" lIns="121920" tIns="60960" rIns="121920" bIns="60960" numCol="1" anchor="t" anchorCtr="0" compatLnSpc="1">
              <a:prstTxWarp prst="textNoShape">
                <a:avLst/>
              </a:prstTxWarp>
            </a:bodyPr>
            <a:lstStyle/>
            <a:p>
              <a:pPr>
                <a:lnSpc>
                  <a:spcPct val="140000"/>
                </a:lnSpc>
              </a:pPr>
              <a:endParaRPr lang="zh-CN" altLang="en-US" sz="1333">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17" name="文本框 16"/>
            <p:cNvSpPr txBox="1"/>
            <p:nvPr/>
          </p:nvSpPr>
          <p:spPr>
            <a:xfrm>
              <a:off x="1065870" y="2888120"/>
              <a:ext cx="1140501" cy="370919"/>
            </a:xfrm>
            <a:prstGeom prst="rect">
              <a:avLst/>
            </a:prstGeom>
            <a:noFill/>
          </p:spPr>
          <p:txBody>
            <a:bodyPr wrap="none" rtlCol="0">
              <a:spAutoFit/>
            </a:bodyPr>
            <a:lstStyle/>
            <a:p>
              <a:pPr algn="ctr">
                <a:lnSpc>
                  <a:spcPct val="140000"/>
                </a:lnSpc>
              </a:pPr>
              <a:r>
                <a:rPr lang="zh-CN" altLang="en-US" sz="1867" b="1"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感知智能</a:t>
              </a:r>
            </a:p>
          </p:txBody>
        </p:sp>
        <p:sp>
          <p:nvSpPr>
            <p:cNvPr id="18" name="Freeform 266"/>
            <p:cNvSpPr>
              <a:spLocks noEditPoints="1"/>
            </p:cNvSpPr>
            <p:nvPr/>
          </p:nvSpPr>
          <p:spPr bwMode="auto">
            <a:xfrm>
              <a:off x="1345413" y="2604862"/>
              <a:ext cx="300759" cy="283258"/>
            </a:xfrm>
            <a:custGeom>
              <a:avLst/>
              <a:gdLst>
                <a:gd name="T0" fmla="*/ 62 w 183"/>
                <a:gd name="T1" fmla="*/ 22 h 200"/>
                <a:gd name="T2" fmla="*/ 36 w 183"/>
                <a:gd name="T3" fmla="*/ 11 h 200"/>
                <a:gd name="T4" fmla="*/ 0 w 183"/>
                <a:gd name="T5" fmla="*/ 48 h 200"/>
                <a:gd name="T6" fmla="*/ 9 w 183"/>
                <a:gd name="T7" fmla="*/ 73 h 200"/>
                <a:gd name="T8" fmla="*/ 62 w 183"/>
                <a:gd name="T9" fmla="*/ 22 h 200"/>
                <a:gd name="T10" fmla="*/ 147 w 183"/>
                <a:gd name="T11" fmla="*/ 11 h 200"/>
                <a:gd name="T12" fmla="*/ 119 w 183"/>
                <a:gd name="T13" fmla="*/ 23 h 200"/>
                <a:gd name="T14" fmla="*/ 170 w 183"/>
                <a:gd name="T15" fmla="*/ 76 h 200"/>
                <a:gd name="T16" fmla="*/ 183 w 183"/>
                <a:gd name="T17" fmla="*/ 48 h 200"/>
                <a:gd name="T18" fmla="*/ 147 w 183"/>
                <a:gd name="T19" fmla="*/ 11 h 200"/>
                <a:gd name="T20" fmla="*/ 169 w 183"/>
                <a:gd name="T21" fmla="*/ 103 h 200"/>
                <a:gd name="T22" fmla="*/ 96 w 183"/>
                <a:gd name="T23" fmla="*/ 23 h 200"/>
                <a:gd name="T24" fmla="*/ 96 w 183"/>
                <a:gd name="T25" fmla="*/ 6 h 200"/>
                <a:gd name="T26" fmla="*/ 98 w 183"/>
                <a:gd name="T27" fmla="*/ 6 h 200"/>
                <a:gd name="T28" fmla="*/ 102 w 183"/>
                <a:gd name="T29" fmla="*/ 3 h 200"/>
                <a:gd name="T30" fmla="*/ 98 w 183"/>
                <a:gd name="T31" fmla="*/ 0 h 200"/>
                <a:gd name="T32" fmla="*/ 81 w 183"/>
                <a:gd name="T33" fmla="*/ 0 h 200"/>
                <a:gd name="T34" fmla="*/ 78 w 183"/>
                <a:gd name="T35" fmla="*/ 3 h 200"/>
                <a:gd name="T36" fmla="*/ 81 w 183"/>
                <a:gd name="T37" fmla="*/ 6 h 200"/>
                <a:gd name="T38" fmla="*/ 84 w 183"/>
                <a:gd name="T39" fmla="*/ 6 h 200"/>
                <a:gd name="T40" fmla="*/ 84 w 183"/>
                <a:gd name="T41" fmla="*/ 23 h 200"/>
                <a:gd name="T42" fmla="*/ 9 w 183"/>
                <a:gd name="T43" fmla="*/ 103 h 200"/>
                <a:gd name="T44" fmla="*/ 38 w 183"/>
                <a:gd name="T45" fmla="*/ 164 h 200"/>
                <a:gd name="T46" fmla="*/ 29 w 183"/>
                <a:gd name="T47" fmla="*/ 190 h 200"/>
                <a:gd name="T48" fmla="*/ 33 w 183"/>
                <a:gd name="T49" fmla="*/ 198 h 200"/>
                <a:gd name="T50" fmla="*/ 35 w 183"/>
                <a:gd name="T51" fmla="*/ 199 h 200"/>
                <a:gd name="T52" fmla="*/ 43 w 183"/>
                <a:gd name="T53" fmla="*/ 196 h 200"/>
                <a:gd name="T54" fmla="*/ 53 w 183"/>
                <a:gd name="T55" fmla="*/ 174 h 200"/>
                <a:gd name="T56" fmla="*/ 89 w 183"/>
                <a:gd name="T57" fmla="*/ 183 h 200"/>
                <a:gd name="T58" fmla="*/ 125 w 183"/>
                <a:gd name="T59" fmla="*/ 174 h 200"/>
                <a:gd name="T60" fmla="*/ 136 w 183"/>
                <a:gd name="T61" fmla="*/ 196 h 200"/>
                <a:gd name="T62" fmla="*/ 144 w 183"/>
                <a:gd name="T63" fmla="*/ 199 h 200"/>
                <a:gd name="T64" fmla="*/ 146 w 183"/>
                <a:gd name="T65" fmla="*/ 198 h 200"/>
                <a:gd name="T66" fmla="*/ 149 w 183"/>
                <a:gd name="T67" fmla="*/ 190 h 200"/>
                <a:gd name="T68" fmla="*/ 141 w 183"/>
                <a:gd name="T69" fmla="*/ 164 h 200"/>
                <a:gd name="T70" fmla="*/ 169 w 183"/>
                <a:gd name="T71" fmla="*/ 103 h 200"/>
                <a:gd name="T72" fmla="*/ 89 w 183"/>
                <a:gd name="T73" fmla="*/ 167 h 200"/>
                <a:gd name="T74" fmla="*/ 25 w 183"/>
                <a:gd name="T75" fmla="*/ 103 h 200"/>
                <a:gd name="T76" fmla="*/ 89 w 183"/>
                <a:gd name="T77" fmla="*/ 39 h 200"/>
                <a:gd name="T78" fmla="*/ 153 w 183"/>
                <a:gd name="T79" fmla="*/ 103 h 200"/>
                <a:gd name="T80" fmla="*/ 89 w 183"/>
                <a:gd name="T81" fmla="*/ 167 h 200"/>
                <a:gd name="T82" fmla="*/ 97 w 183"/>
                <a:gd name="T83" fmla="*/ 111 h 200"/>
                <a:gd name="T84" fmla="*/ 100 w 183"/>
                <a:gd name="T85" fmla="*/ 103 h 200"/>
                <a:gd name="T86" fmla="*/ 91 w 183"/>
                <a:gd name="T87" fmla="*/ 92 h 200"/>
                <a:gd name="T88" fmla="*/ 91 w 183"/>
                <a:gd name="T89" fmla="*/ 55 h 200"/>
                <a:gd name="T90" fmla="*/ 89 w 183"/>
                <a:gd name="T91" fmla="*/ 53 h 200"/>
                <a:gd name="T92" fmla="*/ 87 w 183"/>
                <a:gd name="T93" fmla="*/ 55 h 200"/>
                <a:gd name="T94" fmla="*/ 87 w 183"/>
                <a:gd name="T95" fmla="*/ 92 h 200"/>
                <a:gd name="T96" fmla="*/ 78 w 183"/>
                <a:gd name="T97" fmla="*/ 103 h 200"/>
                <a:gd name="T98" fmla="*/ 89 w 183"/>
                <a:gd name="T99" fmla="*/ 114 h 200"/>
                <a:gd name="T100" fmla="*/ 93 w 183"/>
                <a:gd name="T101" fmla="*/ 113 h 200"/>
                <a:gd name="T102" fmla="*/ 104 w 183"/>
                <a:gd name="T103" fmla="*/ 131 h 200"/>
                <a:gd name="T104" fmla="*/ 107 w 183"/>
                <a:gd name="T105" fmla="*/ 132 h 200"/>
                <a:gd name="T106" fmla="*/ 108 w 183"/>
                <a:gd name="T107" fmla="*/ 129 h 200"/>
                <a:gd name="T108" fmla="*/ 97 w 183"/>
                <a:gd name="T109" fmla="*/ 11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00">
                  <a:moveTo>
                    <a:pt x="62" y="22"/>
                  </a:moveTo>
                  <a:cubicBezTo>
                    <a:pt x="56" y="15"/>
                    <a:pt x="46" y="11"/>
                    <a:pt x="36" y="11"/>
                  </a:cubicBezTo>
                  <a:cubicBezTo>
                    <a:pt x="16" y="11"/>
                    <a:pt x="0" y="28"/>
                    <a:pt x="0" y="48"/>
                  </a:cubicBezTo>
                  <a:cubicBezTo>
                    <a:pt x="0" y="57"/>
                    <a:pt x="3" y="66"/>
                    <a:pt x="9" y="73"/>
                  </a:cubicBezTo>
                  <a:cubicBezTo>
                    <a:pt x="18" y="49"/>
                    <a:pt x="38" y="30"/>
                    <a:pt x="62" y="22"/>
                  </a:cubicBezTo>
                  <a:close/>
                  <a:moveTo>
                    <a:pt x="147" y="11"/>
                  </a:moveTo>
                  <a:cubicBezTo>
                    <a:pt x="136" y="11"/>
                    <a:pt x="126" y="16"/>
                    <a:pt x="119" y="23"/>
                  </a:cubicBezTo>
                  <a:cubicBezTo>
                    <a:pt x="143" y="32"/>
                    <a:pt x="162" y="52"/>
                    <a:pt x="170" y="76"/>
                  </a:cubicBezTo>
                  <a:cubicBezTo>
                    <a:pt x="178" y="69"/>
                    <a:pt x="183" y="59"/>
                    <a:pt x="183" y="48"/>
                  </a:cubicBezTo>
                  <a:cubicBezTo>
                    <a:pt x="183" y="28"/>
                    <a:pt x="167" y="11"/>
                    <a:pt x="147" y="11"/>
                  </a:cubicBezTo>
                  <a:close/>
                  <a:moveTo>
                    <a:pt x="169" y="103"/>
                  </a:moveTo>
                  <a:cubicBezTo>
                    <a:pt x="169" y="61"/>
                    <a:pt x="137" y="26"/>
                    <a:pt x="96" y="23"/>
                  </a:cubicBezTo>
                  <a:cubicBezTo>
                    <a:pt x="96" y="6"/>
                    <a:pt x="96" y="6"/>
                    <a:pt x="96" y="6"/>
                  </a:cubicBezTo>
                  <a:cubicBezTo>
                    <a:pt x="98" y="6"/>
                    <a:pt x="98" y="6"/>
                    <a:pt x="98" y="6"/>
                  </a:cubicBezTo>
                  <a:cubicBezTo>
                    <a:pt x="100" y="6"/>
                    <a:pt x="102" y="5"/>
                    <a:pt x="102" y="3"/>
                  </a:cubicBezTo>
                  <a:cubicBezTo>
                    <a:pt x="102" y="1"/>
                    <a:pt x="100" y="0"/>
                    <a:pt x="98" y="0"/>
                  </a:cubicBezTo>
                  <a:cubicBezTo>
                    <a:pt x="81" y="0"/>
                    <a:pt x="81" y="0"/>
                    <a:pt x="81" y="0"/>
                  </a:cubicBezTo>
                  <a:cubicBezTo>
                    <a:pt x="80" y="0"/>
                    <a:pt x="78" y="1"/>
                    <a:pt x="78" y="3"/>
                  </a:cubicBezTo>
                  <a:cubicBezTo>
                    <a:pt x="78" y="5"/>
                    <a:pt x="80" y="6"/>
                    <a:pt x="81" y="6"/>
                  </a:cubicBezTo>
                  <a:cubicBezTo>
                    <a:pt x="84" y="6"/>
                    <a:pt x="84" y="6"/>
                    <a:pt x="84" y="6"/>
                  </a:cubicBezTo>
                  <a:cubicBezTo>
                    <a:pt x="84" y="23"/>
                    <a:pt x="84" y="23"/>
                    <a:pt x="84" y="23"/>
                  </a:cubicBezTo>
                  <a:cubicBezTo>
                    <a:pt x="42" y="25"/>
                    <a:pt x="9" y="60"/>
                    <a:pt x="9" y="103"/>
                  </a:cubicBezTo>
                  <a:cubicBezTo>
                    <a:pt x="9" y="127"/>
                    <a:pt x="20" y="150"/>
                    <a:pt x="38" y="164"/>
                  </a:cubicBezTo>
                  <a:cubicBezTo>
                    <a:pt x="29" y="190"/>
                    <a:pt x="29" y="190"/>
                    <a:pt x="29" y="190"/>
                  </a:cubicBezTo>
                  <a:cubicBezTo>
                    <a:pt x="28" y="194"/>
                    <a:pt x="30" y="197"/>
                    <a:pt x="33" y="198"/>
                  </a:cubicBezTo>
                  <a:cubicBezTo>
                    <a:pt x="35" y="199"/>
                    <a:pt x="35" y="199"/>
                    <a:pt x="35" y="199"/>
                  </a:cubicBezTo>
                  <a:cubicBezTo>
                    <a:pt x="38" y="200"/>
                    <a:pt x="41" y="199"/>
                    <a:pt x="43" y="196"/>
                  </a:cubicBezTo>
                  <a:cubicBezTo>
                    <a:pt x="53" y="174"/>
                    <a:pt x="53" y="174"/>
                    <a:pt x="53" y="174"/>
                  </a:cubicBezTo>
                  <a:cubicBezTo>
                    <a:pt x="64" y="180"/>
                    <a:pt x="76" y="183"/>
                    <a:pt x="89" y="183"/>
                  </a:cubicBezTo>
                  <a:cubicBezTo>
                    <a:pt x="102" y="183"/>
                    <a:pt x="114" y="180"/>
                    <a:pt x="125" y="174"/>
                  </a:cubicBezTo>
                  <a:cubicBezTo>
                    <a:pt x="136" y="196"/>
                    <a:pt x="136" y="196"/>
                    <a:pt x="136" y="196"/>
                  </a:cubicBezTo>
                  <a:cubicBezTo>
                    <a:pt x="137" y="199"/>
                    <a:pt x="141" y="200"/>
                    <a:pt x="144" y="199"/>
                  </a:cubicBezTo>
                  <a:cubicBezTo>
                    <a:pt x="146" y="198"/>
                    <a:pt x="146" y="198"/>
                    <a:pt x="146" y="198"/>
                  </a:cubicBezTo>
                  <a:cubicBezTo>
                    <a:pt x="149" y="197"/>
                    <a:pt x="150" y="194"/>
                    <a:pt x="149" y="190"/>
                  </a:cubicBezTo>
                  <a:cubicBezTo>
                    <a:pt x="141" y="164"/>
                    <a:pt x="141" y="164"/>
                    <a:pt x="141" y="164"/>
                  </a:cubicBezTo>
                  <a:cubicBezTo>
                    <a:pt x="158" y="149"/>
                    <a:pt x="169" y="127"/>
                    <a:pt x="169" y="103"/>
                  </a:cubicBezTo>
                  <a:close/>
                  <a:moveTo>
                    <a:pt x="89" y="167"/>
                  </a:moveTo>
                  <a:cubicBezTo>
                    <a:pt x="54" y="167"/>
                    <a:pt x="25" y="138"/>
                    <a:pt x="25" y="103"/>
                  </a:cubicBezTo>
                  <a:cubicBezTo>
                    <a:pt x="25" y="67"/>
                    <a:pt x="54" y="39"/>
                    <a:pt x="89" y="39"/>
                  </a:cubicBezTo>
                  <a:cubicBezTo>
                    <a:pt x="124" y="39"/>
                    <a:pt x="153" y="67"/>
                    <a:pt x="153" y="103"/>
                  </a:cubicBezTo>
                  <a:cubicBezTo>
                    <a:pt x="153" y="138"/>
                    <a:pt x="124" y="167"/>
                    <a:pt x="89" y="167"/>
                  </a:cubicBezTo>
                  <a:close/>
                  <a:moveTo>
                    <a:pt x="97" y="111"/>
                  </a:moveTo>
                  <a:cubicBezTo>
                    <a:pt x="99" y="109"/>
                    <a:pt x="100" y="106"/>
                    <a:pt x="100" y="103"/>
                  </a:cubicBezTo>
                  <a:cubicBezTo>
                    <a:pt x="100" y="97"/>
                    <a:pt x="96" y="93"/>
                    <a:pt x="91" y="92"/>
                  </a:cubicBezTo>
                  <a:cubicBezTo>
                    <a:pt x="91" y="55"/>
                    <a:pt x="91" y="55"/>
                    <a:pt x="91" y="55"/>
                  </a:cubicBezTo>
                  <a:cubicBezTo>
                    <a:pt x="91" y="54"/>
                    <a:pt x="90" y="53"/>
                    <a:pt x="89" y="53"/>
                  </a:cubicBezTo>
                  <a:cubicBezTo>
                    <a:pt x="88" y="53"/>
                    <a:pt x="87" y="54"/>
                    <a:pt x="87" y="55"/>
                  </a:cubicBezTo>
                  <a:cubicBezTo>
                    <a:pt x="87" y="92"/>
                    <a:pt x="87" y="92"/>
                    <a:pt x="87" y="92"/>
                  </a:cubicBezTo>
                  <a:cubicBezTo>
                    <a:pt x="82" y="93"/>
                    <a:pt x="78" y="97"/>
                    <a:pt x="78" y="103"/>
                  </a:cubicBezTo>
                  <a:cubicBezTo>
                    <a:pt x="78" y="109"/>
                    <a:pt x="83" y="114"/>
                    <a:pt x="89" y="114"/>
                  </a:cubicBezTo>
                  <a:cubicBezTo>
                    <a:pt x="90" y="114"/>
                    <a:pt x="92" y="114"/>
                    <a:pt x="93" y="113"/>
                  </a:cubicBezTo>
                  <a:cubicBezTo>
                    <a:pt x="104" y="131"/>
                    <a:pt x="104" y="131"/>
                    <a:pt x="104" y="131"/>
                  </a:cubicBezTo>
                  <a:cubicBezTo>
                    <a:pt x="105" y="132"/>
                    <a:pt x="106" y="133"/>
                    <a:pt x="107" y="132"/>
                  </a:cubicBezTo>
                  <a:cubicBezTo>
                    <a:pt x="108" y="131"/>
                    <a:pt x="109" y="130"/>
                    <a:pt x="108" y="129"/>
                  </a:cubicBezTo>
                  <a:lnTo>
                    <a:pt x="97" y="111"/>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a:lnSpc>
                  <a:spcPct val="140000"/>
                </a:lnSpc>
              </a:pPr>
              <a:endParaRPr lang="zh-CN" altLang="en-US" sz="1333">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grpSp>
        <p:nvGrpSpPr>
          <p:cNvPr id="5" name="组合 18"/>
          <p:cNvGrpSpPr/>
          <p:nvPr/>
        </p:nvGrpSpPr>
        <p:grpSpPr>
          <a:xfrm>
            <a:off x="1394080" y="4599903"/>
            <a:ext cx="1151162" cy="1129289"/>
            <a:chOff x="1054758" y="3451828"/>
            <a:chExt cx="1151612" cy="846967"/>
          </a:xfrm>
        </p:grpSpPr>
        <p:sp>
          <p:nvSpPr>
            <p:cNvPr id="20" name="Freeform 6"/>
            <p:cNvSpPr>
              <a:spLocks/>
            </p:cNvSpPr>
            <p:nvPr/>
          </p:nvSpPr>
          <p:spPr bwMode="auto">
            <a:xfrm rot="16200000">
              <a:off x="1046946" y="3459640"/>
              <a:ext cx="846967" cy="831344"/>
            </a:xfrm>
            <a:custGeom>
              <a:avLst/>
              <a:gdLst>
                <a:gd name="T0" fmla="*/ 200 w 1211"/>
                <a:gd name="T1" fmla="*/ 1081 h 1081"/>
                <a:gd name="T2" fmla="*/ 1211 w 1211"/>
                <a:gd name="T3" fmla="*/ 1081 h 1081"/>
                <a:gd name="T4" fmla="*/ 1211 w 1211"/>
                <a:gd name="T5" fmla="*/ 0 h 1081"/>
                <a:gd name="T6" fmla="*/ 200 w 1211"/>
                <a:gd name="T7" fmla="*/ 0 h 1081"/>
                <a:gd name="T8" fmla="*/ 0 w 1211"/>
                <a:gd name="T9" fmla="*/ 537 h 1081"/>
                <a:gd name="T10" fmla="*/ 200 w 1211"/>
                <a:gd name="T11" fmla="*/ 1081 h 1081"/>
              </a:gdLst>
              <a:ahLst/>
              <a:cxnLst>
                <a:cxn ang="0">
                  <a:pos x="T0" y="T1"/>
                </a:cxn>
                <a:cxn ang="0">
                  <a:pos x="T2" y="T3"/>
                </a:cxn>
                <a:cxn ang="0">
                  <a:pos x="T4" y="T5"/>
                </a:cxn>
                <a:cxn ang="0">
                  <a:pos x="T6" y="T7"/>
                </a:cxn>
                <a:cxn ang="0">
                  <a:pos x="T8" y="T9"/>
                </a:cxn>
                <a:cxn ang="0">
                  <a:pos x="T10" y="T11"/>
                </a:cxn>
              </a:cxnLst>
              <a:rect l="0" t="0" r="r" b="b"/>
              <a:pathLst>
                <a:path w="1211" h="1081">
                  <a:moveTo>
                    <a:pt x="200" y="1081"/>
                  </a:moveTo>
                  <a:lnTo>
                    <a:pt x="1211" y="1081"/>
                  </a:lnTo>
                  <a:lnTo>
                    <a:pt x="1211" y="0"/>
                  </a:lnTo>
                  <a:lnTo>
                    <a:pt x="200" y="0"/>
                  </a:lnTo>
                  <a:lnTo>
                    <a:pt x="0" y="537"/>
                  </a:lnTo>
                  <a:lnTo>
                    <a:pt x="200" y="1081"/>
                  </a:lnTo>
                  <a:close/>
                </a:path>
              </a:pathLst>
            </a:custGeom>
            <a:solidFill>
              <a:srgbClr val="9CB1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140000"/>
                </a:lnSpc>
              </a:pPr>
              <a:endParaRPr lang="zh-CN" altLang="en-US" sz="1333">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21" name="文本框 20"/>
            <p:cNvSpPr txBox="1"/>
            <p:nvPr/>
          </p:nvSpPr>
          <p:spPr>
            <a:xfrm>
              <a:off x="1065868" y="3832215"/>
              <a:ext cx="1140502" cy="370919"/>
            </a:xfrm>
            <a:prstGeom prst="rect">
              <a:avLst/>
            </a:prstGeom>
            <a:noFill/>
          </p:spPr>
          <p:txBody>
            <a:bodyPr wrap="none" rtlCol="0">
              <a:spAutoFit/>
            </a:bodyPr>
            <a:lstStyle/>
            <a:p>
              <a:pPr algn="ctr">
                <a:lnSpc>
                  <a:spcPct val="140000"/>
                </a:lnSpc>
              </a:pPr>
              <a:r>
                <a:rPr lang="zh-CN" altLang="en-US" sz="1867" b="1"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认知智能</a:t>
              </a:r>
            </a:p>
          </p:txBody>
        </p:sp>
        <p:sp>
          <p:nvSpPr>
            <p:cNvPr id="22" name="Freeform 266"/>
            <p:cNvSpPr>
              <a:spLocks noEditPoints="1"/>
            </p:cNvSpPr>
            <p:nvPr/>
          </p:nvSpPr>
          <p:spPr bwMode="auto">
            <a:xfrm>
              <a:off x="1345413" y="3548957"/>
              <a:ext cx="300759" cy="283258"/>
            </a:xfrm>
            <a:custGeom>
              <a:avLst/>
              <a:gdLst>
                <a:gd name="T0" fmla="*/ 62 w 183"/>
                <a:gd name="T1" fmla="*/ 22 h 200"/>
                <a:gd name="T2" fmla="*/ 36 w 183"/>
                <a:gd name="T3" fmla="*/ 11 h 200"/>
                <a:gd name="T4" fmla="*/ 0 w 183"/>
                <a:gd name="T5" fmla="*/ 48 h 200"/>
                <a:gd name="T6" fmla="*/ 9 w 183"/>
                <a:gd name="T7" fmla="*/ 73 h 200"/>
                <a:gd name="T8" fmla="*/ 62 w 183"/>
                <a:gd name="T9" fmla="*/ 22 h 200"/>
                <a:gd name="T10" fmla="*/ 147 w 183"/>
                <a:gd name="T11" fmla="*/ 11 h 200"/>
                <a:gd name="T12" fmla="*/ 119 w 183"/>
                <a:gd name="T13" fmla="*/ 23 h 200"/>
                <a:gd name="T14" fmla="*/ 170 w 183"/>
                <a:gd name="T15" fmla="*/ 76 h 200"/>
                <a:gd name="T16" fmla="*/ 183 w 183"/>
                <a:gd name="T17" fmla="*/ 48 h 200"/>
                <a:gd name="T18" fmla="*/ 147 w 183"/>
                <a:gd name="T19" fmla="*/ 11 h 200"/>
                <a:gd name="T20" fmla="*/ 169 w 183"/>
                <a:gd name="T21" fmla="*/ 103 h 200"/>
                <a:gd name="T22" fmla="*/ 96 w 183"/>
                <a:gd name="T23" fmla="*/ 23 h 200"/>
                <a:gd name="T24" fmla="*/ 96 w 183"/>
                <a:gd name="T25" fmla="*/ 6 h 200"/>
                <a:gd name="T26" fmla="*/ 98 w 183"/>
                <a:gd name="T27" fmla="*/ 6 h 200"/>
                <a:gd name="T28" fmla="*/ 102 w 183"/>
                <a:gd name="T29" fmla="*/ 3 h 200"/>
                <a:gd name="T30" fmla="*/ 98 w 183"/>
                <a:gd name="T31" fmla="*/ 0 h 200"/>
                <a:gd name="T32" fmla="*/ 81 w 183"/>
                <a:gd name="T33" fmla="*/ 0 h 200"/>
                <a:gd name="T34" fmla="*/ 78 w 183"/>
                <a:gd name="T35" fmla="*/ 3 h 200"/>
                <a:gd name="T36" fmla="*/ 81 w 183"/>
                <a:gd name="T37" fmla="*/ 6 h 200"/>
                <a:gd name="T38" fmla="*/ 84 w 183"/>
                <a:gd name="T39" fmla="*/ 6 h 200"/>
                <a:gd name="T40" fmla="*/ 84 w 183"/>
                <a:gd name="T41" fmla="*/ 23 h 200"/>
                <a:gd name="T42" fmla="*/ 9 w 183"/>
                <a:gd name="T43" fmla="*/ 103 h 200"/>
                <a:gd name="T44" fmla="*/ 38 w 183"/>
                <a:gd name="T45" fmla="*/ 164 h 200"/>
                <a:gd name="T46" fmla="*/ 29 w 183"/>
                <a:gd name="T47" fmla="*/ 190 h 200"/>
                <a:gd name="T48" fmla="*/ 33 w 183"/>
                <a:gd name="T49" fmla="*/ 198 h 200"/>
                <a:gd name="T50" fmla="*/ 35 w 183"/>
                <a:gd name="T51" fmla="*/ 199 h 200"/>
                <a:gd name="T52" fmla="*/ 43 w 183"/>
                <a:gd name="T53" fmla="*/ 196 h 200"/>
                <a:gd name="T54" fmla="*/ 53 w 183"/>
                <a:gd name="T55" fmla="*/ 174 h 200"/>
                <a:gd name="T56" fmla="*/ 89 w 183"/>
                <a:gd name="T57" fmla="*/ 183 h 200"/>
                <a:gd name="T58" fmla="*/ 125 w 183"/>
                <a:gd name="T59" fmla="*/ 174 h 200"/>
                <a:gd name="T60" fmla="*/ 136 w 183"/>
                <a:gd name="T61" fmla="*/ 196 h 200"/>
                <a:gd name="T62" fmla="*/ 144 w 183"/>
                <a:gd name="T63" fmla="*/ 199 h 200"/>
                <a:gd name="T64" fmla="*/ 146 w 183"/>
                <a:gd name="T65" fmla="*/ 198 h 200"/>
                <a:gd name="T66" fmla="*/ 149 w 183"/>
                <a:gd name="T67" fmla="*/ 190 h 200"/>
                <a:gd name="T68" fmla="*/ 141 w 183"/>
                <a:gd name="T69" fmla="*/ 164 h 200"/>
                <a:gd name="T70" fmla="*/ 169 w 183"/>
                <a:gd name="T71" fmla="*/ 103 h 200"/>
                <a:gd name="T72" fmla="*/ 89 w 183"/>
                <a:gd name="T73" fmla="*/ 167 h 200"/>
                <a:gd name="T74" fmla="*/ 25 w 183"/>
                <a:gd name="T75" fmla="*/ 103 h 200"/>
                <a:gd name="T76" fmla="*/ 89 w 183"/>
                <a:gd name="T77" fmla="*/ 39 h 200"/>
                <a:gd name="T78" fmla="*/ 153 w 183"/>
                <a:gd name="T79" fmla="*/ 103 h 200"/>
                <a:gd name="T80" fmla="*/ 89 w 183"/>
                <a:gd name="T81" fmla="*/ 167 h 200"/>
                <a:gd name="T82" fmla="*/ 97 w 183"/>
                <a:gd name="T83" fmla="*/ 111 h 200"/>
                <a:gd name="T84" fmla="*/ 100 w 183"/>
                <a:gd name="T85" fmla="*/ 103 h 200"/>
                <a:gd name="T86" fmla="*/ 91 w 183"/>
                <a:gd name="T87" fmla="*/ 92 h 200"/>
                <a:gd name="T88" fmla="*/ 91 w 183"/>
                <a:gd name="T89" fmla="*/ 55 h 200"/>
                <a:gd name="T90" fmla="*/ 89 w 183"/>
                <a:gd name="T91" fmla="*/ 53 h 200"/>
                <a:gd name="T92" fmla="*/ 87 w 183"/>
                <a:gd name="T93" fmla="*/ 55 h 200"/>
                <a:gd name="T94" fmla="*/ 87 w 183"/>
                <a:gd name="T95" fmla="*/ 92 h 200"/>
                <a:gd name="T96" fmla="*/ 78 w 183"/>
                <a:gd name="T97" fmla="*/ 103 h 200"/>
                <a:gd name="T98" fmla="*/ 89 w 183"/>
                <a:gd name="T99" fmla="*/ 114 h 200"/>
                <a:gd name="T100" fmla="*/ 93 w 183"/>
                <a:gd name="T101" fmla="*/ 113 h 200"/>
                <a:gd name="T102" fmla="*/ 104 w 183"/>
                <a:gd name="T103" fmla="*/ 131 h 200"/>
                <a:gd name="T104" fmla="*/ 107 w 183"/>
                <a:gd name="T105" fmla="*/ 132 h 200"/>
                <a:gd name="T106" fmla="*/ 108 w 183"/>
                <a:gd name="T107" fmla="*/ 129 h 200"/>
                <a:gd name="T108" fmla="*/ 97 w 183"/>
                <a:gd name="T109" fmla="*/ 11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00">
                  <a:moveTo>
                    <a:pt x="62" y="22"/>
                  </a:moveTo>
                  <a:cubicBezTo>
                    <a:pt x="56" y="15"/>
                    <a:pt x="46" y="11"/>
                    <a:pt x="36" y="11"/>
                  </a:cubicBezTo>
                  <a:cubicBezTo>
                    <a:pt x="16" y="11"/>
                    <a:pt x="0" y="28"/>
                    <a:pt x="0" y="48"/>
                  </a:cubicBezTo>
                  <a:cubicBezTo>
                    <a:pt x="0" y="57"/>
                    <a:pt x="3" y="66"/>
                    <a:pt x="9" y="73"/>
                  </a:cubicBezTo>
                  <a:cubicBezTo>
                    <a:pt x="18" y="49"/>
                    <a:pt x="38" y="30"/>
                    <a:pt x="62" y="22"/>
                  </a:cubicBezTo>
                  <a:close/>
                  <a:moveTo>
                    <a:pt x="147" y="11"/>
                  </a:moveTo>
                  <a:cubicBezTo>
                    <a:pt x="136" y="11"/>
                    <a:pt x="126" y="16"/>
                    <a:pt x="119" y="23"/>
                  </a:cubicBezTo>
                  <a:cubicBezTo>
                    <a:pt x="143" y="32"/>
                    <a:pt x="162" y="52"/>
                    <a:pt x="170" y="76"/>
                  </a:cubicBezTo>
                  <a:cubicBezTo>
                    <a:pt x="178" y="69"/>
                    <a:pt x="183" y="59"/>
                    <a:pt x="183" y="48"/>
                  </a:cubicBezTo>
                  <a:cubicBezTo>
                    <a:pt x="183" y="28"/>
                    <a:pt x="167" y="11"/>
                    <a:pt x="147" y="11"/>
                  </a:cubicBezTo>
                  <a:close/>
                  <a:moveTo>
                    <a:pt x="169" y="103"/>
                  </a:moveTo>
                  <a:cubicBezTo>
                    <a:pt x="169" y="61"/>
                    <a:pt x="137" y="26"/>
                    <a:pt x="96" y="23"/>
                  </a:cubicBezTo>
                  <a:cubicBezTo>
                    <a:pt x="96" y="6"/>
                    <a:pt x="96" y="6"/>
                    <a:pt x="96" y="6"/>
                  </a:cubicBezTo>
                  <a:cubicBezTo>
                    <a:pt x="98" y="6"/>
                    <a:pt x="98" y="6"/>
                    <a:pt x="98" y="6"/>
                  </a:cubicBezTo>
                  <a:cubicBezTo>
                    <a:pt x="100" y="6"/>
                    <a:pt x="102" y="5"/>
                    <a:pt x="102" y="3"/>
                  </a:cubicBezTo>
                  <a:cubicBezTo>
                    <a:pt x="102" y="1"/>
                    <a:pt x="100" y="0"/>
                    <a:pt x="98" y="0"/>
                  </a:cubicBezTo>
                  <a:cubicBezTo>
                    <a:pt x="81" y="0"/>
                    <a:pt x="81" y="0"/>
                    <a:pt x="81" y="0"/>
                  </a:cubicBezTo>
                  <a:cubicBezTo>
                    <a:pt x="80" y="0"/>
                    <a:pt x="78" y="1"/>
                    <a:pt x="78" y="3"/>
                  </a:cubicBezTo>
                  <a:cubicBezTo>
                    <a:pt x="78" y="5"/>
                    <a:pt x="80" y="6"/>
                    <a:pt x="81" y="6"/>
                  </a:cubicBezTo>
                  <a:cubicBezTo>
                    <a:pt x="84" y="6"/>
                    <a:pt x="84" y="6"/>
                    <a:pt x="84" y="6"/>
                  </a:cubicBezTo>
                  <a:cubicBezTo>
                    <a:pt x="84" y="23"/>
                    <a:pt x="84" y="23"/>
                    <a:pt x="84" y="23"/>
                  </a:cubicBezTo>
                  <a:cubicBezTo>
                    <a:pt x="42" y="25"/>
                    <a:pt x="9" y="60"/>
                    <a:pt x="9" y="103"/>
                  </a:cubicBezTo>
                  <a:cubicBezTo>
                    <a:pt x="9" y="127"/>
                    <a:pt x="20" y="150"/>
                    <a:pt x="38" y="164"/>
                  </a:cubicBezTo>
                  <a:cubicBezTo>
                    <a:pt x="29" y="190"/>
                    <a:pt x="29" y="190"/>
                    <a:pt x="29" y="190"/>
                  </a:cubicBezTo>
                  <a:cubicBezTo>
                    <a:pt x="28" y="194"/>
                    <a:pt x="30" y="197"/>
                    <a:pt x="33" y="198"/>
                  </a:cubicBezTo>
                  <a:cubicBezTo>
                    <a:pt x="35" y="199"/>
                    <a:pt x="35" y="199"/>
                    <a:pt x="35" y="199"/>
                  </a:cubicBezTo>
                  <a:cubicBezTo>
                    <a:pt x="38" y="200"/>
                    <a:pt x="41" y="199"/>
                    <a:pt x="43" y="196"/>
                  </a:cubicBezTo>
                  <a:cubicBezTo>
                    <a:pt x="53" y="174"/>
                    <a:pt x="53" y="174"/>
                    <a:pt x="53" y="174"/>
                  </a:cubicBezTo>
                  <a:cubicBezTo>
                    <a:pt x="64" y="180"/>
                    <a:pt x="76" y="183"/>
                    <a:pt x="89" y="183"/>
                  </a:cubicBezTo>
                  <a:cubicBezTo>
                    <a:pt x="102" y="183"/>
                    <a:pt x="114" y="180"/>
                    <a:pt x="125" y="174"/>
                  </a:cubicBezTo>
                  <a:cubicBezTo>
                    <a:pt x="136" y="196"/>
                    <a:pt x="136" y="196"/>
                    <a:pt x="136" y="196"/>
                  </a:cubicBezTo>
                  <a:cubicBezTo>
                    <a:pt x="137" y="199"/>
                    <a:pt x="141" y="200"/>
                    <a:pt x="144" y="199"/>
                  </a:cubicBezTo>
                  <a:cubicBezTo>
                    <a:pt x="146" y="198"/>
                    <a:pt x="146" y="198"/>
                    <a:pt x="146" y="198"/>
                  </a:cubicBezTo>
                  <a:cubicBezTo>
                    <a:pt x="149" y="197"/>
                    <a:pt x="150" y="194"/>
                    <a:pt x="149" y="190"/>
                  </a:cubicBezTo>
                  <a:cubicBezTo>
                    <a:pt x="141" y="164"/>
                    <a:pt x="141" y="164"/>
                    <a:pt x="141" y="164"/>
                  </a:cubicBezTo>
                  <a:cubicBezTo>
                    <a:pt x="158" y="149"/>
                    <a:pt x="169" y="127"/>
                    <a:pt x="169" y="103"/>
                  </a:cubicBezTo>
                  <a:close/>
                  <a:moveTo>
                    <a:pt x="89" y="167"/>
                  </a:moveTo>
                  <a:cubicBezTo>
                    <a:pt x="54" y="167"/>
                    <a:pt x="25" y="138"/>
                    <a:pt x="25" y="103"/>
                  </a:cubicBezTo>
                  <a:cubicBezTo>
                    <a:pt x="25" y="67"/>
                    <a:pt x="54" y="39"/>
                    <a:pt x="89" y="39"/>
                  </a:cubicBezTo>
                  <a:cubicBezTo>
                    <a:pt x="124" y="39"/>
                    <a:pt x="153" y="67"/>
                    <a:pt x="153" y="103"/>
                  </a:cubicBezTo>
                  <a:cubicBezTo>
                    <a:pt x="153" y="138"/>
                    <a:pt x="124" y="167"/>
                    <a:pt x="89" y="167"/>
                  </a:cubicBezTo>
                  <a:close/>
                  <a:moveTo>
                    <a:pt x="97" y="111"/>
                  </a:moveTo>
                  <a:cubicBezTo>
                    <a:pt x="99" y="109"/>
                    <a:pt x="100" y="106"/>
                    <a:pt x="100" y="103"/>
                  </a:cubicBezTo>
                  <a:cubicBezTo>
                    <a:pt x="100" y="97"/>
                    <a:pt x="96" y="93"/>
                    <a:pt x="91" y="92"/>
                  </a:cubicBezTo>
                  <a:cubicBezTo>
                    <a:pt x="91" y="55"/>
                    <a:pt x="91" y="55"/>
                    <a:pt x="91" y="55"/>
                  </a:cubicBezTo>
                  <a:cubicBezTo>
                    <a:pt x="91" y="54"/>
                    <a:pt x="90" y="53"/>
                    <a:pt x="89" y="53"/>
                  </a:cubicBezTo>
                  <a:cubicBezTo>
                    <a:pt x="88" y="53"/>
                    <a:pt x="87" y="54"/>
                    <a:pt x="87" y="55"/>
                  </a:cubicBezTo>
                  <a:cubicBezTo>
                    <a:pt x="87" y="92"/>
                    <a:pt x="87" y="92"/>
                    <a:pt x="87" y="92"/>
                  </a:cubicBezTo>
                  <a:cubicBezTo>
                    <a:pt x="82" y="93"/>
                    <a:pt x="78" y="97"/>
                    <a:pt x="78" y="103"/>
                  </a:cubicBezTo>
                  <a:cubicBezTo>
                    <a:pt x="78" y="109"/>
                    <a:pt x="83" y="114"/>
                    <a:pt x="89" y="114"/>
                  </a:cubicBezTo>
                  <a:cubicBezTo>
                    <a:pt x="90" y="114"/>
                    <a:pt x="92" y="114"/>
                    <a:pt x="93" y="113"/>
                  </a:cubicBezTo>
                  <a:cubicBezTo>
                    <a:pt x="104" y="131"/>
                    <a:pt x="104" y="131"/>
                    <a:pt x="104" y="131"/>
                  </a:cubicBezTo>
                  <a:cubicBezTo>
                    <a:pt x="105" y="132"/>
                    <a:pt x="106" y="133"/>
                    <a:pt x="107" y="132"/>
                  </a:cubicBezTo>
                  <a:cubicBezTo>
                    <a:pt x="108" y="131"/>
                    <a:pt x="109" y="130"/>
                    <a:pt x="108" y="129"/>
                  </a:cubicBezTo>
                  <a:lnTo>
                    <a:pt x="97" y="111"/>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a:lnSpc>
                  <a:spcPct val="140000"/>
                </a:lnSpc>
              </a:pPr>
              <a:endParaRPr lang="zh-CN" altLang="en-US" sz="1333">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sp>
        <p:nvSpPr>
          <p:cNvPr id="23" name="文本框 22"/>
          <p:cNvSpPr txBox="1"/>
          <p:nvPr/>
        </p:nvSpPr>
        <p:spPr>
          <a:xfrm>
            <a:off x="2542203" y="1313052"/>
            <a:ext cx="1393260" cy="1298817"/>
          </a:xfrm>
          <a:prstGeom prst="rect">
            <a:avLst/>
          </a:prstGeom>
          <a:noFill/>
        </p:spPr>
        <p:txBody>
          <a:bodyPr wrap="square" rtlCol="0">
            <a:spAutoFit/>
          </a:bodyPr>
          <a:lstStyle/>
          <a:p>
            <a:pPr>
              <a:lnSpc>
                <a:spcPct val="140000"/>
              </a:lnSpc>
            </a:pPr>
            <a:r>
              <a:rPr lang="zh-CN" altLang="en-US" sz="1400" b="1"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能存会算</a:t>
            </a:r>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：机器开始像人类一样会计算，传递信息</a:t>
            </a:r>
          </a:p>
        </p:txBody>
      </p:sp>
      <p:sp>
        <p:nvSpPr>
          <p:cNvPr id="24" name="文本框 23"/>
          <p:cNvSpPr txBox="1"/>
          <p:nvPr/>
        </p:nvSpPr>
        <p:spPr>
          <a:xfrm>
            <a:off x="2542202" y="2833604"/>
            <a:ext cx="1393261" cy="1600438"/>
          </a:xfrm>
          <a:prstGeom prst="rect">
            <a:avLst/>
          </a:prstGeom>
          <a:noFill/>
        </p:spPr>
        <p:txBody>
          <a:bodyPr wrap="square" rtlCol="0">
            <a:spAutoFit/>
          </a:bodyPr>
          <a:lstStyle/>
          <a:p>
            <a:pPr>
              <a:lnSpc>
                <a:spcPct val="140000"/>
              </a:lnSpc>
            </a:pPr>
            <a:r>
              <a:rPr lang="zh-CN" altLang="en-US" sz="1400" b="1"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能听会看</a:t>
            </a:r>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：机器开始看懂和听懂，做出判断，采取一些简单行动</a:t>
            </a:r>
          </a:p>
        </p:txBody>
      </p:sp>
      <p:sp>
        <p:nvSpPr>
          <p:cNvPr id="25" name="文本框 24"/>
          <p:cNvSpPr txBox="1"/>
          <p:nvPr/>
        </p:nvSpPr>
        <p:spPr>
          <a:xfrm>
            <a:off x="2542202" y="4502153"/>
            <a:ext cx="1393261" cy="1298817"/>
          </a:xfrm>
          <a:prstGeom prst="rect">
            <a:avLst/>
          </a:prstGeom>
          <a:noFill/>
        </p:spPr>
        <p:txBody>
          <a:bodyPr wrap="square" rtlCol="0">
            <a:spAutoFit/>
          </a:bodyPr>
          <a:lstStyle/>
          <a:p>
            <a:pPr>
              <a:lnSpc>
                <a:spcPct val="140000"/>
              </a:lnSpc>
            </a:pPr>
            <a:r>
              <a:rPr lang="zh-CN" altLang="en-US" sz="1400" b="1"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能理解会思考</a:t>
            </a:r>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：机器开始像人类一样能理解、思考与决策</a:t>
            </a:r>
          </a:p>
        </p:txBody>
      </p:sp>
      <p:sp>
        <p:nvSpPr>
          <p:cNvPr id="26" name="文本框 25"/>
          <p:cNvSpPr txBox="1"/>
          <p:nvPr/>
        </p:nvSpPr>
        <p:spPr>
          <a:xfrm>
            <a:off x="4055917" y="1313053"/>
            <a:ext cx="1339898" cy="695575"/>
          </a:xfrm>
          <a:prstGeom prst="rect">
            <a:avLst/>
          </a:prstGeom>
          <a:noFill/>
        </p:spPr>
        <p:txBody>
          <a:bodyPr wrap="square" rtlCol="0">
            <a:spAutoFit/>
          </a:bodyPr>
          <a:lstStyle/>
          <a:p>
            <a:pPr>
              <a:lnSpc>
                <a:spcPct val="140000"/>
              </a:lnSpc>
            </a:pPr>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例：分布式计算、神经网络</a:t>
            </a:r>
          </a:p>
        </p:txBody>
      </p:sp>
      <p:sp>
        <p:nvSpPr>
          <p:cNvPr id="27" name="文本框 26"/>
          <p:cNvSpPr txBox="1"/>
          <p:nvPr/>
        </p:nvSpPr>
        <p:spPr>
          <a:xfrm>
            <a:off x="4055917" y="2833604"/>
            <a:ext cx="1339898" cy="1298817"/>
          </a:xfrm>
          <a:prstGeom prst="rect">
            <a:avLst/>
          </a:prstGeom>
          <a:noFill/>
        </p:spPr>
        <p:txBody>
          <a:bodyPr wrap="square" rtlCol="0">
            <a:spAutoFit/>
          </a:bodyPr>
          <a:lstStyle/>
          <a:p>
            <a:pPr>
              <a:lnSpc>
                <a:spcPct val="140000"/>
              </a:lnSpc>
            </a:pPr>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例：可以识别人脸的摄像头、可以听懂语言的音箱</a:t>
            </a:r>
          </a:p>
        </p:txBody>
      </p:sp>
      <p:sp>
        <p:nvSpPr>
          <p:cNvPr id="28" name="文本框 27"/>
          <p:cNvSpPr txBox="1"/>
          <p:nvPr/>
        </p:nvSpPr>
        <p:spPr>
          <a:xfrm>
            <a:off x="4055917" y="4502153"/>
            <a:ext cx="1339898" cy="1298817"/>
          </a:xfrm>
          <a:prstGeom prst="rect">
            <a:avLst/>
          </a:prstGeom>
          <a:noFill/>
        </p:spPr>
        <p:txBody>
          <a:bodyPr wrap="square" rtlCol="0">
            <a:spAutoFit/>
          </a:bodyPr>
          <a:lstStyle/>
          <a:p>
            <a:pPr>
              <a:lnSpc>
                <a:spcPct val="140000"/>
              </a:lnSpc>
            </a:pPr>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例：完全独立驾驶的无人驾驶汽车、自主行动的机器人</a:t>
            </a:r>
          </a:p>
        </p:txBody>
      </p:sp>
      <p:sp>
        <p:nvSpPr>
          <p:cNvPr id="29" name="文本框 28"/>
          <p:cNvSpPr txBox="1"/>
          <p:nvPr/>
        </p:nvSpPr>
        <p:spPr>
          <a:xfrm>
            <a:off x="5635651" y="1313052"/>
            <a:ext cx="1526923" cy="1600438"/>
          </a:xfrm>
          <a:prstGeom prst="rect">
            <a:avLst/>
          </a:prstGeom>
          <a:noFill/>
        </p:spPr>
        <p:txBody>
          <a:bodyPr wrap="square" rtlCol="0">
            <a:spAutoFit/>
          </a:bodyPr>
          <a:lstStyle/>
          <a:p>
            <a:pPr>
              <a:lnSpc>
                <a:spcPct val="140000"/>
              </a:lnSpc>
            </a:pPr>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价值：能够帮助人类存储和快速处理海量数据，是感知和认知的基础</a:t>
            </a:r>
          </a:p>
        </p:txBody>
      </p:sp>
      <p:sp>
        <p:nvSpPr>
          <p:cNvPr id="30" name="文本框 29"/>
          <p:cNvSpPr txBox="1"/>
          <p:nvPr/>
        </p:nvSpPr>
        <p:spPr>
          <a:xfrm>
            <a:off x="5635651" y="2833604"/>
            <a:ext cx="1526923" cy="1298817"/>
          </a:xfrm>
          <a:prstGeom prst="rect">
            <a:avLst/>
          </a:prstGeom>
          <a:noFill/>
        </p:spPr>
        <p:txBody>
          <a:bodyPr wrap="square" rtlCol="0">
            <a:spAutoFit/>
          </a:bodyPr>
          <a:lstStyle/>
          <a:p>
            <a:pPr>
              <a:lnSpc>
                <a:spcPct val="140000"/>
              </a:lnSpc>
            </a:pPr>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价值：能够帮助人类高效地完成“看”和“听”相关的工作</a:t>
            </a:r>
          </a:p>
        </p:txBody>
      </p:sp>
      <p:sp>
        <p:nvSpPr>
          <p:cNvPr id="31" name="文本框 30"/>
          <p:cNvSpPr txBox="1"/>
          <p:nvPr/>
        </p:nvSpPr>
        <p:spPr>
          <a:xfrm>
            <a:off x="5635651" y="4502153"/>
            <a:ext cx="1526923" cy="997196"/>
          </a:xfrm>
          <a:prstGeom prst="rect">
            <a:avLst/>
          </a:prstGeom>
          <a:noFill/>
        </p:spPr>
        <p:txBody>
          <a:bodyPr wrap="square" rtlCol="0">
            <a:spAutoFit/>
          </a:bodyPr>
          <a:lstStyle/>
          <a:p>
            <a:pPr>
              <a:lnSpc>
                <a:spcPct val="140000"/>
              </a:lnSpc>
            </a:pPr>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价值：可以全面辅助或替代人类部分工作</a:t>
            </a:r>
          </a:p>
        </p:txBody>
      </p:sp>
      <p:sp>
        <p:nvSpPr>
          <p:cNvPr id="32" name="矩形 31"/>
          <p:cNvSpPr/>
          <p:nvPr/>
        </p:nvSpPr>
        <p:spPr bwMode="auto">
          <a:xfrm>
            <a:off x="2768944" y="808905"/>
            <a:ext cx="935739" cy="390443"/>
          </a:xfrm>
          <a:prstGeom prst="rect">
            <a:avLst/>
          </a:prstGeom>
          <a:noFill/>
          <a:ln w="15240">
            <a:solidFill>
              <a:schemeClr val="bg1">
                <a:lumMod val="65000"/>
              </a:schemeClr>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bodyPr>
          <a:lstStyle/>
          <a:p>
            <a:pPr algn="ctr" defTabSz="1219170" fontAlgn="base">
              <a:lnSpc>
                <a:spcPct val="140000"/>
              </a:lnSpc>
              <a:buClr>
                <a:srgbClr val="CC9900"/>
              </a:buClr>
            </a:pPr>
            <a:r>
              <a:rPr lang="zh-CN" altLang="en-US" sz="1867"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表现</a:t>
            </a:r>
          </a:p>
        </p:txBody>
      </p:sp>
      <p:sp>
        <p:nvSpPr>
          <p:cNvPr id="33" name="矩形 32"/>
          <p:cNvSpPr/>
          <p:nvPr/>
        </p:nvSpPr>
        <p:spPr bwMode="auto">
          <a:xfrm>
            <a:off x="4275337" y="808905"/>
            <a:ext cx="935739" cy="390443"/>
          </a:xfrm>
          <a:prstGeom prst="rect">
            <a:avLst/>
          </a:prstGeom>
          <a:noFill/>
          <a:ln w="15240">
            <a:solidFill>
              <a:schemeClr val="bg1">
                <a:lumMod val="65000"/>
              </a:schemeClr>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bodyPr>
          <a:lstStyle/>
          <a:p>
            <a:pPr algn="ctr" defTabSz="1219170" fontAlgn="base">
              <a:lnSpc>
                <a:spcPct val="140000"/>
              </a:lnSpc>
              <a:buClr>
                <a:srgbClr val="CC9900"/>
              </a:buClr>
            </a:pPr>
            <a:r>
              <a:rPr lang="zh-CN" altLang="en-US" sz="1867"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示例</a:t>
            </a:r>
          </a:p>
        </p:txBody>
      </p:sp>
      <p:sp>
        <p:nvSpPr>
          <p:cNvPr id="34" name="矩形 33"/>
          <p:cNvSpPr/>
          <p:nvPr/>
        </p:nvSpPr>
        <p:spPr bwMode="auto">
          <a:xfrm>
            <a:off x="5884035" y="808905"/>
            <a:ext cx="935739" cy="390443"/>
          </a:xfrm>
          <a:prstGeom prst="rect">
            <a:avLst/>
          </a:prstGeom>
          <a:noFill/>
          <a:ln w="15240">
            <a:solidFill>
              <a:schemeClr val="bg1">
                <a:lumMod val="65000"/>
              </a:schemeClr>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bodyPr>
          <a:lstStyle/>
          <a:p>
            <a:pPr algn="ctr" defTabSz="1219170" fontAlgn="base">
              <a:lnSpc>
                <a:spcPct val="140000"/>
              </a:lnSpc>
              <a:buClr>
                <a:srgbClr val="CC9900"/>
              </a:buClr>
            </a:pPr>
            <a:r>
              <a:rPr lang="zh-CN" altLang="en-US" sz="1867"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价值</a:t>
            </a:r>
          </a:p>
        </p:txBody>
      </p:sp>
    </p:spTree>
    <p:extLst>
      <p:ext uri="{BB962C8B-B14F-4D97-AF65-F5344CB8AC3E}">
        <p14:creationId xmlns:p14="http://schemas.microsoft.com/office/powerpoint/2010/main" val="388386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45094" y="110746"/>
            <a:ext cx="7375354" cy="554757"/>
          </a:xfrm>
        </p:spPr>
        <p:txBody>
          <a:bodyPr/>
          <a:lstStyle/>
          <a:p>
            <a:r>
              <a:rPr lang="zh-CN" altLang="en-US" sz="3200" b="1" dirty="0">
                <a:solidFill>
                  <a:srgbClr val="990000"/>
                </a:solidFill>
                <a:latin typeface="Microsoft YaHei" panose="020B0503020204020204" pitchFamily="34" charset="-122"/>
                <a:ea typeface="Microsoft YaHei" panose="020B0503020204020204" pitchFamily="34" charset="-122"/>
                <a:cs typeface="+mn-cs"/>
              </a:rPr>
              <a:t>深度学习发展</a:t>
            </a:r>
            <a:endParaRPr lang="en-US" altLang="en-US" sz="3200" b="1" dirty="0">
              <a:solidFill>
                <a:srgbClr val="990000"/>
              </a:solidFill>
              <a:latin typeface="Microsoft YaHei" panose="020B0503020204020204" pitchFamily="34" charset="-122"/>
              <a:ea typeface="Microsoft YaHei" panose="020B0503020204020204" pitchFamily="34" charset="-122"/>
              <a:cs typeface="+mn-cs"/>
            </a:endParaRPr>
          </a:p>
        </p:txBody>
      </p:sp>
      <p:grpSp>
        <p:nvGrpSpPr>
          <p:cNvPr id="2" name="组合 47"/>
          <p:cNvGrpSpPr/>
          <p:nvPr/>
        </p:nvGrpSpPr>
        <p:grpSpPr>
          <a:xfrm>
            <a:off x="1094805" y="2168861"/>
            <a:ext cx="7126008" cy="2724175"/>
            <a:chOff x="1594800" y="2793057"/>
            <a:chExt cx="9505056" cy="2724175"/>
          </a:xfrm>
        </p:grpSpPr>
        <p:pic>
          <p:nvPicPr>
            <p:cNvPr id="49" name="图片 48"/>
            <p:cNvPicPr>
              <a:picLocks noChangeAspect="1"/>
            </p:cNvPicPr>
            <p:nvPr/>
          </p:nvPicPr>
          <p:blipFill rotWithShape="1">
            <a:blip r:embed="rId3"/>
            <a:srcRect l="15037" r="4568"/>
            <a:stretch/>
          </p:blipFill>
          <p:spPr>
            <a:xfrm>
              <a:off x="1594800" y="5157192"/>
              <a:ext cx="9505056" cy="360040"/>
            </a:xfrm>
            <a:prstGeom prst="rect">
              <a:avLst/>
            </a:prstGeom>
          </p:spPr>
        </p:pic>
        <p:cxnSp>
          <p:nvCxnSpPr>
            <p:cNvPr id="50" name="直接箭头连接符 49"/>
            <p:cNvCxnSpPr/>
            <p:nvPr/>
          </p:nvCxnSpPr>
          <p:spPr bwMode="auto">
            <a:xfrm flipV="1">
              <a:off x="3026038" y="3501008"/>
              <a:ext cx="0" cy="16561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直接箭头连接符 50"/>
            <p:cNvCxnSpPr>
              <a:endCxn id="68" idx="2"/>
            </p:cNvCxnSpPr>
            <p:nvPr/>
          </p:nvCxnSpPr>
          <p:spPr bwMode="auto">
            <a:xfrm flipV="1">
              <a:off x="5015880" y="3329661"/>
              <a:ext cx="0" cy="18995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直接箭头连接符 51"/>
            <p:cNvCxnSpPr>
              <a:endCxn id="66" idx="2"/>
            </p:cNvCxnSpPr>
            <p:nvPr/>
          </p:nvCxnSpPr>
          <p:spPr bwMode="auto">
            <a:xfrm flipV="1">
              <a:off x="6816080" y="3449259"/>
              <a:ext cx="0" cy="192326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3" name="直接箭头连接符 52"/>
            <p:cNvCxnSpPr/>
            <p:nvPr/>
          </p:nvCxnSpPr>
          <p:spPr bwMode="auto">
            <a:xfrm flipV="1">
              <a:off x="8544272" y="3212976"/>
              <a:ext cx="0" cy="216926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4" name="直接箭头连接符 53"/>
            <p:cNvCxnSpPr/>
            <p:nvPr/>
          </p:nvCxnSpPr>
          <p:spPr bwMode="auto">
            <a:xfrm flipV="1">
              <a:off x="9876420" y="3212976"/>
              <a:ext cx="0" cy="23042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4" name="组合 54"/>
            <p:cNvGrpSpPr/>
            <p:nvPr/>
          </p:nvGrpSpPr>
          <p:grpSpPr>
            <a:xfrm>
              <a:off x="2423592" y="3079999"/>
              <a:ext cx="8181732" cy="2381420"/>
              <a:chOff x="3053663" y="3096290"/>
              <a:chExt cx="9400158" cy="2381420"/>
            </a:xfrm>
          </p:grpSpPr>
          <p:sp>
            <p:nvSpPr>
              <p:cNvPr id="70" name="圆角矩形 69"/>
              <p:cNvSpPr/>
              <p:nvPr/>
            </p:nvSpPr>
            <p:spPr bwMode="auto">
              <a:xfrm>
                <a:off x="3053663" y="3096290"/>
                <a:ext cx="1386153" cy="404717"/>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mn-lt"/>
                  <a:ea typeface="+mn-ea"/>
                  <a:cs typeface="+mn-ea"/>
                  <a:sym typeface="+mn-lt"/>
                </a:endParaRPr>
              </a:p>
            </p:txBody>
          </p:sp>
          <p:sp>
            <p:nvSpPr>
              <p:cNvPr id="71" name="文本框 70"/>
              <p:cNvSpPr txBox="1"/>
              <p:nvPr/>
            </p:nvSpPr>
            <p:spPr bwMode="auto">
              <a:xfrm>
                <a:off x="3210452" y="3160901"/>
                <a:ext cx="111612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zh-CN" altLang="en-US" sz="1400" dirty="0">
                    <a:solidFill>
                      <a:schemeClr val="bg2"/>
                    </a:solidFill>
                    <a:latin typeface="+mn-lt"/>
                    <a:ea typeface="+mn-ea"/>
                    <a:cs typeface="+mn-ea"/>
                    <a:sym typeface="+mn-lt"/>
                  </a:rPr>
                  <a:t>感知机</a:t>
                </a:r>
              </a:p>
            </p:txBody>
          </p:sp>
          <p:sp>
            <p:nvSpPr>
              <p:cNvPr id="72" name="文本框 71"/>
              <p:cNvSpPr txBox="1"/>
              <p:nvPr/>
            </p:nvSpPr>
            <p:spPr bwMode="auto">
              <a:xfrm>
                <a:off x="4326347" y="3955614"/>
                <a:ext cx="1116125" cy="51954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zh-CN" altLang="en-US" sz="1400" dirty="0">
                    <a:latin typeface="+mn-lt"/>
                    <a:ea typeface="+mn-ea"/>
                    <a:cs typeface="+mn-ea"/>
                    <a:sym typeface="+mn-lt"/>
                  </a:rPr>
                  <a:t>黄金时期</a:t>
                </a:r>
              </a:p>
            </p:txBody>
          </p:sp>
          <p:sp>
            <p:nvSpPr>
              <p:cNvPr id="73" name="文本框 72"/>
              <p:cNvSpPr txBox="1"/>
              <p:nvPr/>
            </p:nvSpPr>
            <p:spPr bwMode="auto">
              <a:xfrm>
                <a:off x="6569751" y="3955614"/>
                <a:ext cx="1116125"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400" dirty="0">
                    <a:latin typeface="+mn-lt"/>
                    <a:ea typeface="+mn-ea"/>
                    <a:cs typeface="+mn-ea"/>
                    <a:sym typeface="+mn-lt"/>
                  </a:rPr>
                  <a:t>AI</a:t>
                </a:r>
                <a:r>
                  <a:rPr lang="zh-CN" altLang="en-US" sz="1400" dirty="0">
                    <a:latin typeface="+mn-lt"/>
                    <a:ea typeface="+mn-ea"/>
                    <a:cs typeface="+mn-ea"/>
                    <a:sym typeface="+mn-lt"/>
                  </a:rPr>
                  <a:t>寒冬</a:t>
                </a:r>
              </a:p>
            </p:txBody>
          </p:sp>
          <p:sp>
            <p:nvSpPr>
              <p:cNvPr id="74" name="文本框 73"/>
              <p:cNvSpPr txBox="1"/>
              <p:nvPr/>
            </p:nvSpPr>
            <p:spPr bwMode="auto">
              <a:xfrm>
                <a:off x="6116906" y="4835053"/>
                <a:ext cx="761583" cy="64265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dirty="0">
                    <a:latin typeface="+mn-lt"/>
                    <a:ea typeface="+mn-ea"/>
                    <a:cs typeface="+mn-ea"/>
                    <a:sym typeface="+mn-lt"/>
                  </a:rPr>
                  <a:t>1970</a:t>
                </a:r>
                <a:endParaRPr lang="zh-CN" altLang="en-US" dirty="0">
                  <a:latin typeface="+mn-lt"/>
                  <a:ea typeface="+mn-ea"/>
                  <a:cs typeface="+mn-ea"/>
                  <a:sym typeface="+mn-lt"/>
                </a:endParaRPr>
              </a:p>
            </p:txBody>
          </p:sp>
          <p:sp>
            <p:nvSpPr>
              <p:cNvPr id="75" name="文本框 74"/>
              <p:cNvSpPr txBox="1"/>
              <p:nvPr/>
            </p:nvSpPr>
            <p:spPr bwMode="auto">
              <a:xfrm>
                <a:off x="8153916" y="4825658"/>
                <a:ext cx="792856" cy="64265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dirty="0">
                    <a:latin typeface="+mn-lt"/>
                    <a:ea typeface="+mn-ea"/>
                    <a:cs typeface="+mn-ea"/>
                    <a:sym typeface="+mn-lt"/>
                  </a:rPr>
                  <a:t>1986</a:t>
                </a:r>
                <a:endParaRPr lang="zh-CN" altLang="en-US" dirty="0">
                  <a:latin typeface="+mn-lt"/>
                  <a:ea typeface="+mn-ea"/>
                  <a:cs typeface="+mn-ea"/>
                  <a:sym typeface="+mn-lt"/>
                </a:endParaRPr>
              </a:p>
            </p:txBody>
          </p:sp>
          <p:sp>
            <p:nvSpPr>
              <p:cNvPr id="76" name="文本框 75"/>
              <p:cNvSpPr txBox="1"/>
              <p:nvPr/>
            </p:nvSpPr>
            <p:spPr bwMode="auto">
              <a:xfrm>
                <a:off x="10186933" y="4826614"/>
                <a:ext cx="736358" cy="64265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dirty="0">
                    <a:latin typeface="+mn-lt"/>
                    <a:ea typeface="+mn-ea"/>
                    <a:cs typeface="+mn-ea"/>
                    <a:sym typeface="+mn-lt"/>
                  </a:rPr>
                  <a:t>1995</a:t>
                </a:r>
                <a:endParaRPr lang="zh-CN" altLang="en-US" dirty="0">
                  <a:latin typeface="+mn-lt"/>
                  <a:ea typeface="+mn-ea"/>
                  <a:cs typeface="+mn-ea"/>
                  <a:sym typeface="+mn-lt"/>
                </a:endParaRPr>
              </a:p>
            </p:txBody>
          </p:sp>
          <p:sp>
            <p:nvSpPr>
              <p:cNvPr id="77" name="文本框 76"/>
              <p:cNvSpPr txBox="1"/>
              <p:nvPr/>
            </p:nvSpPr>
            <p:spPr bwMode="auto">
              <a:xfrm>
                <a:off x="3753673" y="4801709"/>
                <a:ext cx="795494" cy="64265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dirty="0">
                    <a:latin typeface="+mn-lt"/>
                    <a:ea typeface="+mn-ea"/>
                    <a:cs typeface="+mn-ea"/>
                    <a:sym typeface="+mn-lt"/>
                  </a:rPr>
                  <a:t>1957</a:t>
                </a:r>
                <a:endParaRPr lang="zh-CN" altLang="en-US" dirty="0">
                  <a:latin typeface="+mn-lt"/>
                  <a:ea typeface="+mn-ea"/>
                  <a:cs typeface="+mn-ea"/>
                  <a:sym typeface="+mn-lt"/>
                </a:endParaRPr>
              </a:p>
            </p:txBody>
          </p:sp>
          <p:sp>
            <p:nvSpPr>
              <p:cNvPr id="78" name="文本框 77"/>
              <p:cNvSpPr txBox="1"/>
              <p:nvPr/>
            </p:nvSpPr>
            <p:spPr bwMode="auto">
              <a:xfrm>
                <a:off x="11693089" y="4834215"/>
                <a:ext cx="760732" cy="64265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dirty="0">
                    <a:latin typeface="+mn-lt"/>
                    <a:ea typeface="+mn-ea"/>
                    <a:cs typeface="+mn-ea"/>
                    <a:sym typeface="+mn-lt"/>
                  </a:rPr>
                  <a:t>2006</a:t>
                </a:r>
                <a:endParaRPr lang="zh-CN" altLang="en-US" dirty="0">
                  <a:latin typeface="+mn-lt"/>
                  <a:ea typeface="+mn-ea"/>
                  <a:cs typeface="+mn-ea"/>
                  <a:sym typeface="+mn-lt"/>
                </a:endParaRPr>
              </a:p>
            </p:txBody>
          </p:sp>
        </p:grpSp>
        <p:grpSp>
          <p:nvGrpSpPr>
            <p:cNvPr id="5" name="组合 55"/>
            <p:cNvGrpSpPr/>
            <p:nvPr/>
          </p:nvGrpSpPr>
          <p:grpSpPr>
            <a:xfrm>
              <a:off x="4412638" y="2924944"/>
              <a:ext cx="1206483" cy="404717"/>
              <a:chOff x="3053663" y="3096290"/>
              <a:chExt cx="1386153" cy="404717"/>
            </a:xfrm>
          </p:grpSpPr>
          <p:sp>
            <p:nvSpPr>
              <p:cNvPr id="68" name="圆角矩形 67"/>
              <p:cNvSpPr/>
              <p:nvPr/>
            </p:nvSpPr>
            <p:spPr bwMode="auto">
              <a:xfrm>
                <a:off x="3053663" y="3096290"/>
                <a:ext cx="1386153" cy="404717"/>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mn-lt"/>
                  <a:ea typeface="+mn-ea"/>
                  <a:cs typeface="+mn-ea"/>
                  <a:sym typeface="+mn-lt"/>
                </a:endParaRPr>
              </a:p>
            </p:txBody>
          </p:sp>
          <p:sp>
            <p:nvSpPr>
              <p:cNvPr id="69" name="文本框 68"/>
              <p:cNvSpPr txBox="1"/>
              <p:nvPr/>
            </p:nvSpPr>
            <p:spPr bwMode="auto">
              <a:xfrm>
                <a:off x="3210452" y="3160901"/>
                <a:ext cx="1116125"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400" dirty="0">
                    <a:solidFill>
                      <a:schemeClr val="bg2"/>
                    </a:solidFill>
                    <a:latin typeface="+mn-lt"/>
                    <a:ea typeface="+mn-ea"/>
                    <a:cs typeface="+mn-ea"/>
                    <a:sym typeface="+mn-lt"/>
                  </a:rPr>
                  <a:t>XOR</a:t>
                </a:r>
                <a:endParaRPr lang="zh-CN" altLang="en-US" sz="1400" dirty="0">
                  <a:solidFill>
                    <a:schemeClr val="bg2"/>
                  </a:solidFill>
                  <a:latin typeface="+mn-lt"/>
                  <a:ea typeface="+mn-ea"/>
                  <a:cs typeface="+mn-ea"/>
                  <a:sym typeface="+mn-lt"/>
                </a:endParaRPr>
              </a:p>
            </p:txBody>
          </p:sp>
        </p:grpSp>
        <p:grpSp>
          <p:nvGrpSpPr>
            <p:cNvPr id="6" name="组合 56"/>
            <p:cNvGrpSpPr/>
            <p:nvPr/>
          </p:nvGrpSpPr>
          <p:grpSpPr>
            <a:xfrm>
              <a:off x="6212838" y="3044542"/>
              <a:ext cx="1206483" cy="563390"/>
              <a:chOff x="3053663" y="3096290"/>
              <a:chExt cx="1386153" cy="563390"/>
            </a:xfrm>
          </p:grpSpPr>
          <p:sp>
            <p:nvSpPr>
              <p:cNvPr id="66" name="圆角矩形 65"/>
              <p:cNvSpPr/>
              <p:nvPr/>
            </p:nvSpPr>
            <p:spPr bwMode="auto">
              <a:xfrm>
                <a:off x="3053663" y="3096290"/>
                <a:ext cx="1386153" cy="404717"/>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mn-lt"/>
                  <a:ea typeface="+mn-ea"/>
                  <a:cs typeface="+mn-ea"/>
                  <a:sym typeface="+mn-lt"/>
                </a:endParaRPr>
              </a:p>
            </p:txBody>
          </p:sp>
          <p:sp>
            <p:nvSpPr>
              <p:cNvPr id="67" name="文本框 66"/>
              <p:cNvSpPr txBox="1"/>
              <p:nvPr/>
            </p:nvSpPr>
            <p:spPr bwMode="auto">
              <a:xfrm>
                <a:off x="3131275" y="3140133"/>
                <a:ext cx="1292476" cy="51954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zh-CN" altLang="en-US" sz="1400" dirty="0">
                    <a:solidFill>
                      <a:schemeClr val="bg2"/>
                    </a:solidFill>
                    <a:latin typeface="+mn-lt"/>
                    <a:ea typeface="+mn-ea"/>
                    <a:cs typeface="+mn-ea"/>
                    <a:sym typeface="+mn-lt"/>
                  </a:rPr>
                  <a:t>多层感知机</a:t>
                </a:r>
              </a:p>
            </p:txBody>
          </p:sp>
        </p:grpSp>
        <p:grpSp>
          <p:nvGrpSpPr>
            <p:cNvPr id="7" name="组合 57"/>
            <p:cNvGrpSpPr/>
            <p:nvPr/>
          </p:nvGrpSpPr>
          <p:grpSpPr>
            <a:xfrm>
              <a:off x="7941030" y="2793057"/>
              <a:ext cx="1206483" cy="404717"/>
              <a:chOff x="3053663" y="3096290"/>
              <a:chExt cx="1386153" cy="404717"/>
            </a:xfrm>
          </p:grpSpPr>
          <p:sp>
            <p:nvSpPr>
              <p:cNvPr id="64" name="圆角矩形 63"/>
              <p:cNvSpPr/>
              <p:nvPr/>
            </p:nvSpPr>
            <p:spPr bwMode="auto">
              <a:xfrm>
                <a:off x="3053663" y="3096290"/>
                <a:ext cx="1386153" cy="404717"/>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mn-lt"/>
                  <a:ea typeface="+mn-ea"/>
                  <a:cs typeface="+mn-ea"/>
                  <a:sym typeface="+mn-lt"/>
                </a:endParaRPr>
              </a:p>
            </p:txBody>
          </p:sp>
          <p:sp>
            <p:nvSpPr>
              <p:cNvPr id="65" name="文本框 64"/>
              <p:cNvSpPr txBox="1"/>
              <p:nvPr/>
            </p:nvSpPr>
            <p:spPr bwMode="auto">
              <a:xfrm>
                <a:off x="3179676" y="3160901"/>
                <a:ext cx="111612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400" dirty="0">
                    <a:solidFill>
                      <a:schemeClr val="bg2"/>
                    </a:solidFill>
                    <a:latin typeface="+mn-lt"/>
                    <a:ea typeface="+mn-ea"/>
                    <a:cs typeface="+mn-ea"/>
                    <a:sym typeface="+mn-lt"/>
                  </a:rPr>
                  <a:t>SVM</a:t>
                </a:r>
                <a:endParaRPr lang="zh-CN" altLang="en-US" sz="1400" dirty="0">
                  <a:solidFill>
                    <a:schemeClr val="bg2"/>
                  </a:solidFill>
                  <a:latin typeface="+mn-lt"/>
                  <a:ea typeface="+mn-ea"/>
                  <a:cs typeface="+mn-ea"/>
                  <a:sym typeface="+mn-lt"/>
                </a:endParaRPr>
              </a:p>
            </p:txBody>
          </p:sp>
        </p:grpSp>
        <p:grpSp>
          <p:nvGrpSpPr>
            <p:cNvPr id="8" name="组合 58"/>
            <p:cNvGrpSpPr/>
            <p:nvPr/>
          </p:nvGrpSpPr>
          <p:grpSpPr>
            <a:xfrm>
              <a:off x="9273178" y="2793057"/>
              <a:ext cx="1206483" cy="584158"/>
              <a:chOff x="3053663" y="3096290"/>
              <a:chExt cx="1386153" cy="584158"/>
            </a:xfrm>
          </p:grpSpPr>
          <p:sp>
            <p:nvSpPr>
              <p:cNvPr id="62" name="圆角矩形 61"/>
              <p:cNvSpPr/>
              <p:nvPr/>
            </p:nvSpPr>
            <p:spPr bwMode="auto">
              <a:xfrm>
                <a:off x="3053663" y="3096290"/>
                <a:ext cx="1386153" cy="404717"/>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mn-lt"/>
                  <a:ea typeface="+mn-ea"/>
                  <a:cs typeface="+mn-ea"/>
                  <a:sym typeface="+mn-lt"/>
                </a:endParaRPr>
              </a:p>
            </p:txBody>
          </p:sp>
          <p:sp>
            <p:nvSpPr>
              <p:cNvPr id="63" name="文本框 62"/>
              <p:cNvSpPr txBox="1"/>
              <p:nvPr/>
            </p:nvSpPr>
            <p:spPr bwMode="auto">
              <a:xfrm>
                <a:off x="3188676" y="3160901"/>
                <a:ext cx="1116125" cy="51954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zh-CN" altLang="en-US" sz="1400" dirty="0">
                    <a:solidFill>
                      <a:schemeClr val="bg2"/>
                    </a:solidFill>
                    <a:latin typeface="+mn-lt"/>
                    <a:ea typeface="+mn-ea"/>
                    <a:cs typeface="+mn-ea"/>
                    <a:sym typeface="+mn-lt"/>
                  </a:rPr>
                  <a:t>深度网络</a:t>
                </a:r>
              </a:p>
            </p:txBody>
          </p:sp>
        </p:grpSp>
        <p:cxnSp>
          <p:nvCxnSpPr>
            <p:cNvPr id="60" name="直接箭头连接符 59"/>
            <p:cNvCxnSpPr/>
            <p:nvPr/>
          </p:nvCxnSpPr>
          <p:spPr bwMode="auto">
            <a:xfrm>
              <a:off x="3026038" y="4279430"/>
              <a:ext cx="198200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1" name="直接箭头连接符 60"/>
            <p:cNvCxnSpPr/>
            <p:nvPr/>
          </p:nvCxnSpPr>
          <p:spPr bwMode="auto">
            <a:xfrm>
              <a:off x="5015879" y="4279430"/>
              <a:ext cx="180019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133916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45094" y="110746"/>
            <a:ext cx="7375354" cy="554757"/>
          </a:xfrm>
        </p:spPr>
        <p:txBody>
          <a:bodyPr/>
          <a:lstStyle/>
          <a:p>
            <a:r>
              <a:rPr lang="zh-CN" altLang="en-US" sz="3200" b="1" dirty="0">
                <a:solidFill>
                  <a:srgbClr val="990000"/>
                </a:solidFill>
                <a:latin typeface="Microsoft YaHei" panose="020B0503020204020204" pitchFamily="34" charset="-122"/>
                <a:ea typeface="Microsoft YaHei" panose="020B0503020204020204" pitchFamily="34" charset="-122"/>
                <a:cs typeface="+mn-cs"/>
              </a:rPr>
              <a:t>神经网络基础</a:t>
            </a:r>
            <a:endParaRPr lang="en-US" altLang="en-US" sz="3200" b="1" dirty="0">
              <a:solidFill>
                <a:srgbClr val="990000"/>
              </a:solidFill>
              <a:latin typeface="Microsoft YaHei" panose="020B0503020204020204" pitchFamily="34" charset="-122"/>
              <a:ea typeface="Microsoft YaHei" panose="020B0503020204020204" pitchFamily="34" charset="-122"/>
              <a:cs typeface="+mn-cs"/>
            </a:endParaRPr>
          </a:p>
        </p:txBody>
      </p:sp>
      <p:sp>
        <p:nvSpPr>
          <p:cNvPr id="4" name="文本占位符 2"/>
          <p:cNvSpPr>
            <a:spLocks noGrp="1"/>
          </p:cNvSpPr>
          <p:nvPr>
            <p:ph type="body" sz="quarter" idx="10"/>
          </p:nvPr>
        </p:nvSpPr>
        <p:spPr>
          <a:xfrm>
            <a:off x="545093" y="821111"/>
            <a:ext cx="7916943" cy="2011766"/>
          </a:xfrm>
        </p:spPr>
        <p:txBody>
          <a:bodyPr/>
          <a:lstStyle/>
          <a:p>
            <a:r>
              <a:rPr lang="zh-CN" altLang="en-US" sz="1800" dirty="0">
                <a:latin typeface="微软雅黑" panose="020B0503020204020204" pitchFamily="34" charset="-122"/>
                <a:ea typeface="微软雅黑" panose="020B0503020204020204" pitchFamily="34" charset="-122"/>
                <a:cs typeface="+mn-ea"/>
                <a:sym typeface="+mn-lt"/>
              </a:rPr>
              <a:t>人工神经网络，简称神经网络（</a:t>
            </a:r>
            <a:r>
              <a:rPr lang="en-US" altLang="zh-CN" sz="1800" dirty="0">
                <a:latin typeface="微软雅黑" panose="020B0503020204020204" pitchFamily="34" charset="-122"/>
                <a:ea typeface="微软雅黑" panose="020B0503020204020204" pitchFamily="34" charset="-122"/>
                <a:cs typeface="+mn-ea"/>
                <a:sym typeface="+mn-lt"/>
              </a:rPr>
              <a:t>Artificial Neural Network</a:t>
            </a:r>
            <a:r>
              <a:rPr lang="zh-CN" altLang="en-US" sz="1800" dirty="0">
                <a:latin typeface="微软雅黑" panose="020B0503020204020204" pitchFamily="34" charset="-122"/>
                <a:ea typeface="微软雅黑" panose="020B0503020204020204" pitchFamily="34" charset="-122"/>
                <a:cs typeface="+mn-ea"/>
                <a:sym typeface="+mn-lt"/>
              </a:rPr>
              <a:t>，</a:t>
            </a:r>
            <a:r>
              <a:rPr lang="en-US" altLang="zh-CN" sz="1800" dirty="0">
                <a:latin typeface="微软雅黑" panose="020B0503020204020204" pitchFamily="34" charset="-122"/>
                <a:ea typeface="微软雅黑" panose="020B0503020204020204" pitchFamily="34" charset="-122"/>
                <a:cs typeface="+mn-ea"/>
                <a:sym typeface="+mn-lt"/>
              </a:rPr>
              <a:t>ANN</a:t>
            </a:r>
            <a:r>
              <a:rPr lang="zh-CN" altLang="en-US" sz="1800" dirty="0">
                <a:latin typeface="微软雅黑" panose="020B0503020204020204" pitchFamily="34" charset="-122"/>
                <a:ea typeface="微软雅黑" panose="020B0503020204020204" pitchFamily="34" charset="-122"/>
                <a:cs typeface="+mn-ea"/>
                <a:sym typeface="+mn-lt"/>
              </a:rPr>
              <a:t>）：是由人工神经元互连组成的网络，它是从微观结构和功能上对人脑的抽象、简化，是模拟人类智能的一条重要途径，反映了人脑功能的若干基本特征，如并行信息处理、学习、联想、模式分类、记忆等。 </a:t>
            </a:r>
            <a:r>
              <a:rPr lang="zh-CN" altLang="en-US" sz="2400" dirty="0">
                <a:cs typeface="+mn-ea"/>
                <a:sym typeface="+mn-lt"/>
              </a:rPr>
              <a:t> </a:t>
            </a:r>
            <a:endParaRPr lang="en-US" altLang="zh-CN" sz="2400" dirty="0">
              <a:cs typeface="+mn-ea"/>
              <a:sym typeface="+mn-lt"/>
            </a:endParaRPr>
          </a:p>
          <a:p>
            <a:r>
              <a:rPr lang="zh-CN" altLang="en-US" sz="1800" dirty="0">
                <a:latin typeface="微软雅黑" panose="020B0503020204020204" pitchFamily="34" charset="-122"/>
                <a:ea typeface="微软雅黑" panose="020B0503020204020204" pitchFamily="34" charset="-122"/>
                <a:cs typeface="+mn-ea"/>
                <a:sym typeface="+mn-lt"/>
              </a:rPr>
              <a:t>隐藏层比较多（大于</a:t>
            </a:r>
            <a:r>
              <a:rPr lang="en-US" altLang="zh-CN" sz="1800" dirty="0">
                <a:latin typeface="微软雅黑" panose="020B0503020204020204" pitchFamily="34" charset="-122"/>
                <a:ea typeface="微软雅黑" panose="020B0503020204020204" pitchFamily="34" charset="-122"/>
                <a:cs typeface="+mn-ea"/>
                <a:sym typeface="+mn-lt"/>
              </a:rPr>
              <a:t>2</a:t>
            </a:r>
            <a:r>
              <a:rPr lang="zh-CN" altLang="en-US" sz="1800" dirty="0">
                <a:latin typeface="微软雅黑" panose="020B0503020204020204" pitchFamily="34" charset="-122"/>
                <a:ea typeface="微软雅黑" panose="020B0503020204020204" pitchFamily="34" charset="-122"/>
                <a:cs typeface="+mn-ea"/>
                <a:sym typeface="+mn-lt"/>
              </a:rPr>
              <a:t>）的神经网络叫做深度神经网络（</a:t>
            </a:r>
            <a:r>
              <a:rPr lang="en-US" altLang="zh-CN" sz="1800" dirty="0">
                <a:latin typeface="微软雅黑" panose="020B0503020204020204" pitchFamily="34" charset="-122"/>
                <a:ea typeface="微软雅黑" panose="020B0503020204020204" pitchFamily="34" charset="-122"/>
                <a:cs typeface="+mn-ea"/>
                <a:sym typeface="+mn-lt"/>
              </a:rPr>
              <a:t>Deep Neural Network</a:t>
            </a:r>
            <a:r>
              <a:rPr lang="zh-CN" altLang="en-US" sz="1800" dirty="0">
                <a:latin typeface="微软雅黑" panose="020B0503020204020204" pitchFamily="34" charset="-122"/>
                <a:ea typeface="微软雅黑" panose="020B0503020204020204" pitchFamily="34" charset="-122"/>
                <a:cs typeface="+mn-ea"/>
                <a:sym typeface="+mn-lt"/>
              </a:rPr>
              <a:t>，</a:t>
            </a:r>
            <a:r>
              <a:rPr lang="en-US" altLang="zh-CN" sz="1800" dirty="0">
                <a:latin typeface="微软雅黑" panose="020B0503020204020204" pitchFamily="34" charset="-122"/>
                <a:ea typeface="微软雅黑" panose="020B0503020204020204" pitchFamily="34" charset="-122"/>
                <a:cs typeface="+mn-ea"/>
                <a:sym typeface="+mn-lt"/>
              </a:rPr>
              <a:t>DNN</a:t>
            </a:r>
            <a:r>
              <a:rPr lang="zh-CN" altLang="en-US" sz="1800" dirty="0">
                <a:latin typeface="微软雅黑" panose="020B0503020204020204" pitchFamily="34" charset="-122"/>
                <a:ea typeface="微软雅黑" panose="020B0503020204020204" pitchFamily="34" charset="-122"/>
                <a:cs typeface="+mn-ea"/>
                <a:sym typeface="+mn-lt"/>
              </a:rPr>
              <a:t>）。而深度学习，就是使用深度神经网络架构的机器学习方法。</a:t>
            </a:r>
          </a:p>
          <a:p>
            <a:endParaRPr lang="zh-CN" altLang="en-US" sz="2400" dirty="0">
              <a:latin typeface="+mn-lt"/>
              <a:cs typeface="+mn-ea"/>
              <a:sym typeface="+mn-lt"/>
            </a:endParaRPr>
          </a:p>
        </p:txBody>
      </p:sp>
      <p:pic>
        <p:nvPicPr>
          <p:cNvPr id="5" name="图片 4"/>
          <p:cNvPicPr>
            <a:picLocks/>
          </p:cNvPicPr>
          <p:nvPr/>
        </p:nvPicPr>
        <p:blipFill>
          <a:blip r:embed="rId3">
            <a:extLst>
              <a:ext uri="{28A0092B-C50C-407E-A947-70E740481C1C}">
                <a14:useLocalDpi xmlns:a14="http://schemas.microsoft.com/office/drawing/2010/main" val="0"/>
              </a:ext>
            </a:extLst>
          </a:blip>
          <a:stretch>
            <a:fillRect/>
          </a:stretch>
        </p:blipFill>
        <p:spPr>
          <a:xfrm>
            <a:off x="731251" y="3147665"/>
            <a:ext cx="2345704" cy="2270377"/>
          </a:xfrm>
          <a:prstGeom prst="rect">
            <a:avLst/>
          </a:prstGeom>
          <a:ln>
            <a:solidFill>
              <a:schemeClr val="bg1">
                <a:lumMod val="85000"/>
              </a:schemeClr>
            </a:solidFill>
          </a:ln>
        </p:spPr>
      </p:pic>
      <p:grpSp>
        <p:nvGrpSpPr>
          <p:cNvPr id="2" name="组合 5"/>
          <p:cNvGrpSpPr/>
          <p:nvPr/>
        </p:nvGrpSpPr>
        <p:grpSpPr>
          <a:xfrm>
            <a:off x="3573024" y="3192264"/>
            <a:ext cx="2334401" cy="2434190"/>
            <a:chOff x="4259796" y="1774406"/>
            <a:chExt cx="6480720" cy="4915407"/>
          </a:xfrm>
        </p:grpSpPr>
        <p:sp>
          <p:nvSpPr>
            <p:cNvPr id="7" name="椭圆 6"/>
            <p:cNvSpPr/>
            <p:nvPr/>
          </p:nvSpPr>
          <p:spPr bwMode="auto">
            <a:xfrm>
              <a:off x="4367808" y="1774406"/>
              <a:ext cx="756084" cy="756084"/>
            </a:xfrm>
            <a:prstGeom prst="ellipse">
              <a:avLst/>
            </a:prstGeom>
            <a:solidFill>
              <a:schemeClr val="bg1"/>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mn-lt"/>
                <a:ea typeface="+mn-ea"/>
                <a:cs typeface="+mn-ea"/>
                <a:sym typeface="+mn-lt"/>
              </a:endParaRPr>
            </a:p>
          </p:txBody>
        </p:sp>
        <p:sp>
          <p:nvSpPr>
            <p:cNvPr id="8" name="椭圆 7"/>
            <p:cNvSpPr/>
            <p:nvPr/>
          </p:nvSpPr>
          <p:spPr bwMode="auto">
            <a:xfrm>
              <a:off x="4367808" y="2802554"/>
              <a:ext cx="756084" cy="756084"/>
            </a:xfrm>
            <a:prstGeom prst="ellipse">
              <a:avLst/>
            </a:prstGeom>
            <a:solidFill>
              <a:schemeClr val="bg1"/>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mn-lt"/>
                <a:ea typeface="+mn-ea"/>
                <a:cs typeface="+mn-ea"/>
                <a:sym typeface="+mn-lt"/>
              </a:endParaRPr>
            </a:p>
          </p:txBody>
        </p:sp>
        <p:sp>
          <p:nvSpPr>
            <p:cNvPr id="9" name="椭圆 8"/>
            <p:cNvSpPr/>
            <p:nvPr/>
          </p:nvSpPr>
          <p:spPr bwMode="auto">
            <a:xfrm>
              <a:off x="4367808" y="3926315"/>
              <a:ext cx="756084" cy="756084"/>
            </a:xfrm>
            <a:prstGeom prst="ellipse">
              <a:avLst/>
            </a:prstGeom>
            <a:solidFill>
              <a:schemeClr val="bg1"/>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mn-lt"/>
                <a:ea typeface="+mn-ea"/>
                <a:cs typeface="+mn-ea"/>
                <a:sym typeface="+mn-lt"/>
              </a:endParaRPr>
            </a:p>
          </p:txBody>
        </p:sp>
        <p:sp>
          <p:nvSpPr>
            <p:cNvPr id="10" name="椭圆 9"/>
            <p:cNvSpPr/>
            <p:nvPr/>
          </p:nvSpPr>
          <p:spPr bwMode="auto">
            <a:xfrm>
              <a:off x="4367808" y="4854036"/>
              <a:ext cx="756084" cy="756084"/>
            </a:xfrm>
            <a:prstGeom prst="ellipse">
              <a:avLst/>
            </a:prstGeom>
            <a:solidFill>
              <a:schemeClr val="bg1"/>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mn-lt"/>
                <a:ea typeface="+mn-ea"/>
                <a:cs typeface="+mn-ea"/>
                <a:sym typeface="+mn-lt"/>
              </a:endParaRPr>
            </a:p>
          </p:txBody>
        </p:sp>
        <p:sp>
          <p:nvSpPr>
            <p:cNvPr id="11" name="椭圆 10"/>
            <p:cNvSpPr/>
            <p:nvPr/>
          </p:nvSpPr>
          <p:spPr bwMode="auto">
            <a:xfrm>
              <a:off x="6744072" y="1774406"/>
              <a:ext cx="756084" cy="756084"/>
            </a:xfrm>
            <a:prstGeom prst="ellipse">
              <a:avLst/>
            </a:prstGeom>
            <a:solidFill>
              <a:schemeClr val="bg1"/>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rgbClr val="FF0000"/>
                </a:solidFill>
                <a:effectLst/>
                <a:latin typeface="+mn-lt"/>
                <a:ea typeface="+mn-ea"/>
                <a:cs typeface="+mn-ea"/>
                <a:sym typeface="+mn-lt"/>
              </a:endParaRPr>
            </a:p>
          </p:txBody>
        </p:sp>
        <p:sp>
          <p:nvSpPr>
            <p:cNvPr id="12" name="椭圆 11"/>
            <p:cNvSpPr/>
            <p:nvPr/>
          </p:nvSpPr>
          <p:spPr bwMode="auto">
            <a:xfrm>
              <a:off x="6744072" y="2802554"/>
              <a:ext cx="756084" cy="756084"/>
            </a:xfrm>
            <a:prstGeom prst="ellipse">
              <a:avLst/>
            </a:prstGeom>
            <a:solidFill>
              <a:schemeClr val="bg1"/>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rgbClr val="FF0000"/>
                </a:solidFill>
                <a:effectLst/>
                <a:latin typeface="+mn-lt"/>
                <a:ea typeface="+mn-ea"/>
                <a:cs typeface="+mn-ea"/>
                <a:sym typeface="+mn-lt"/>
              </a:endParaRPr>
            </a:p>
          </p:txBody>
        </p:sp>
        <p:sp>
          <p:nvSpPr>
            <p:cNvPr id="13" name="椭圆 12"/>
            <p:cNvSpPr/>
            <p:nvPr/>
          </p:nvSpPr>
          <p:spPr bwMode="auto">
            <a:xfrm>
              <a:off x="6744072" y="3926315"/>
              <a:ext cx="756084" cy="756084"/>
            </a:xfrm>
            <a:prstGeom prst="ellipse">
              <a:avLst/>
            </a:prstGeom>
            <a:solidFill>
              <a:schemeClr val="bg1"/>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rgbClr val="FF0000"/>
                </a:solidFill>
                <a:effectLst/>
                <a:latin typeface="+mn-lt"/>
                <a:ea typeface="+mn-ea"/>
                <a:cs typeface="+mn-ea"/>
                <a:sym typeface="+mn-lt"/>
              </a:endParaRPr>
            </a:p>
          </p:txBody>
        </p:sp>
        <p:sp>
          <p:nvSpPr>
            <p:cNvPr id="14" name="椭圆 13"/>
            <p:cNvSpPr/>
            <p:nvPr/>
          </p:nvSpPr>
          <p:spPr bwMode="auto">
            <a:xfrm>
              <a:off x="6744072" y="4854036"/>
              <a:ext cx="756084" cy="756084"/>
            </a:xfrm>
            <a:prstGeom prst="ellipse">
              <a:avLst/>
            </a:prstGeom>
            <a:solidFill>
              <a:schemeClr val="bg1"/>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rgbClr val="FF0000"/>
                </a:solidFill>
                <a:effectLst/>
                <a:latin typeface="+mn-lt"/>
                <a:ea typeface="+mn-ea"/>
                <a:cs typeface="+mn-ea"/>
                <a:sym typeface="+mn-lt"/>
              </a:endParaRPr>
            </a:p>
          </p:txBody>
        </p:sp>
        <p:sp>
          <p:nvSpPr>
            <p:cNvPr id="15" name="椭圆 14"/>
            <p:cNvSpPr/>
            <p:nvPr/>
          </p:nvSpPr>
          <p:spPr bwMode="auto">
            <a:xfrm>
              <a:off x="9191218" y="3235271"/>
              <a:ext cx="756084" cy="756084"/>
            </a:xfrm>
            <a:prstGeom prst="ellipse">
              <a:avLst/>
            </a:prstGeom>
            <a:solidFill>
              <a:schemeClr val="bg1"/>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rgbClr val="FF0000"/>
                </a:solidFill>
                <a:effectLst/>
                <a:latin typeface="+mn-lt"/>
                <a:ea typeface="+mn-ea"/>
                <a:cs typeface="+mn-ea"/>
                <a:sym typeface="+mn-lt"/>
              </a:endParaRPr>
            </a:p>
          </p:txBody>
        </p:sp>
        <p:cxnSp>
          <p:nvCxnSpPr>
            <p:cNvPr id="16" name="直接箭头连接符 15"/>
            <p:cNvCxnSpPr>
              <a:stCxn id="7" idx="6"/>
              <a:endCxn id="11" idx="2"/>
            </p:cNvCxnSpPr>
            <p:nvPr/>
          </p:nvCxnSpPr>
          <p:spPr bwMode="auto">
            <a:xfrm>
              <a:off x="5123892" y="2152448"/>
              <a:ext cx="1620180"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直接箭头连接符 16"/>
            <p:cNvCxnSpPr>
              <a:stCxn id="7" idx="6"/>
              <a:endCxn id="12" idx="2"/>
            </p:cNvCxnSpPr>
            <p:nvPr/>
          </p:nvCxnSpPr>
          <p:spPr bwMode="auto">
            <a:xfrm>
              <a:off x="5123892" y="2152448"/>
              <a:ext cx="1620180" cy="1028148"/>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18" name="直接箭头连接符 17"/>
            <p:cNvCxnSpPr>
              <a:endCxn id="13" idx="2"/>
            </p:cNvCxnSpPr>
            <p:nvPr/>
          </p:nvCxnSpPr>
          <p:spPr bwMode="auto">
            <a:xfrm>
              <a:off x="5123892" y="2152448"/>
              <a:ext cx="1620180" cy="2151909"/>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19" name="直接箭头连接符 18"/>
            <p:cNvCxnSpPr>
              <a:stCxn id="7" idx="6"/>
              <a:endCxn id="14" idx="2"/>
            </p:cNvCxnSpPr>
            <p:nvPr/>
          </p:nvCxnSpPr>
          <p:spPr bwMode="auto">
            <a:xfrm>
              <a:off x="5123892" y="2152448"/>
              <a:ext cx="1620180" cy="307963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20" name="直接箭头连接符 19"/>
            <p:cNvCxnSpPr>
              <a:stCxn id="8" idx="6"/>
              <a:endCxn id="11" idx="2"/>
            </p:cNvCxnSpPr>
            <p:nvPr/>
          </p:nvCxnSpPr>
          <p:spPr bwMode="auto">
            <a:xfrm flipV="1">
              <a:off x="5123892" y="2152448"/>
              <a:ext cx="1620180" cy="1028148"/>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21" name="直接箭头连接符 20"/>
            <p:cNvCxnSpPr>
              <a:stCxn id="8" idx="6"/>
              <a:endCxn id="12" idx="2"/>
            </p:cNvCxnSpPr>
            <p:nvPr/>
          </p:nvCxnSpPr>
          <p:spPr bwMode="auto">
            <a:xfrm>
              <a:off x="5123892" y="3180596"/>
              <a:ext cx="162018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22" name="直接箭头连接符 21"/>
            <p:cNvCxnSpPr>
              <a:stCxn id="8" idx="6"/>
              <a:endCxn id="13" idx="2"/>
            </p:cNvCxnSpPr>
            <p:nvPr/>
          </p:nvCxnSpPr>
          <p:spPr bwMode="auto">
            <a:xfrm>
              <a:off x="5123892" y="3180596"/>
              <a:ext cx="1620180" cy="112376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23" name="直接箭头连接符 22"/>
            <p:cNvCxnSpPr>
              <a:stCxn id="8" idx="6"/>
              <a:endCxn id="14" idx="2"/>
            </p:cNvCxnSpPr>
            <p:nvPr/>
          </p:nvCxnSpPr>
          <p:spPr bwMode="auto">
            <a:xfrm>
              <a:off x="5123892" y="3180596"/>
              <a:ext cx="1620180" cy="2051482"/>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24" name="直接箭头连接符 23"/>
            <p:cNvCxnSpPr>
              <a:stCxn id="9" idx="6"/>
              <a:endCxn id="11" idx="2"/>
            </p:cNvCxnSpPr>
            <p:nvPr/>
          </p:nvCxnSpPr>
          <p:spPr bwMode="auto">
            <a:xfrm flipV="1">
              <a:off x="5123892" y="2152448"/>
              <a:ext cx="1620180" cy="2151909"/>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25" name="直接箭头连接符 24"/>
            <p:cNvCxnSpPr>
              <a:stCxn id="9" idx="6"/>
              <a:endCxn id="12" idx="2"/>
            </p:cNvCxnSpPr>
            <p:nvPr/>
          </p:nvCxnSpPr>
          <p:spPr bwMode="auto">
            <a:xfrm flipV="1">
              <a:off x="5123892" y="3180596"/>
              <a:ext cx="1620180" cy="112376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26" name="直接箭头连接符 25"/>
            <p:cNvCxnSpPr>
              <a:stCxn id="9" idx="6"/>
              <a:endCxn id="13" idx="2"/>
            </p:cNvCxnSpPr>
            <p:nvPr/>
          </p:nvCxnSpPr>
          <p:spPr bwMode="auto">
            <a:xfrm>
              <a:off x="5123892" y="4304357"/>
              <a:ext cx="162018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27" name="直接箭头连接符 26"/>
            <p:cNvCxnSpPr>
              <a:stCxn id="9" idx="6"/>
              <a:endCxn id="14" idx="2"/>
            </p:cNvCxnSpPr>
            <p:nvPr/>
          </p:nvCxnSpPr>
          <p:spPr bwMode="auto">
            <a:xfrm>
              <a:off x="5123892" y="4304357"/>
              <a:ext cx="1620180" cy="92772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28" name="直接箭头连接符 27"/>
            <p:cNvCxnSpPr>
              <a:stCxn id="10" idx="6"/>
              <a:endCxn id="11" idx="2"/>
            </p:cNvCxnSpPr>
            <p:nvPr/>
          </p:nvCxnSpPr>
          <p:spPr bwMode="auto">
            <a:xfrm flipV="1">
              <a:off x="5123892" y="2152448"/>
              <a:ext cx="1620180" cy="307963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29" name="直接箭头连接符 28"/>
            <p:cNvCxnSpPr>
              <a:stCxn id="10" idx="6"/>
              <a:endCxn id="12" idx="2"/>
            </p:cNvCxnSpPr>
            <p:nvPr/>
          </p:nvCxnSpPr>
          <p:spPr bwMode="auto">
            <a:xfrm flipV="1">
              <a:off x="5123892" y="3180596"/>
              <a:ext cx="1620180" cy="2051482"/>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30" name="直接箭头连接符 29"/>
            <p:cNvCxnSpPr>
              <a:stCxn id="10" idx="6"/>
              <a:endCxn id="13" idx="2"/>
            </p:cNvCxnSpPr>
            <p:nvPr/>
          </p:nvCxnSpPr>
          <p:spPr bwMode="auto">
            <a:xfrm flipV="1">
              <a:off x="5123892" y="4304357"/>
              <a:ext cx="1620180" cy="92772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31" name="直接箭头连接符 30"/>
            <p:cNvCxnSpPr>
              <a:endCxn id="14" idx="2"/>
            </p:cNvCxnSpPr>
            <p:nvPr/>
          </p:nvCxnSpPr>
          <p:spPr bwMode="auto">
            <a:xfrm>
              <a:off x="5123892" y="5232078"/>
              <a:ext cx="162018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32" name="直接箭头连接符 31"/>
            <p:cNvCxnSpPr>
              <a:stCxn id="11" idx="6"/>
              <a:endCxn id="15" idx="2"/>
            </p:cNvCxnSpPr>
            <p:nvPr/>
          </p:nvCxnSpPr>
          <p:spPr bwMode="auto">
            <a:xfrm>
              <a:off x="7500156" y="2152448"/>
              <a:ext cx="1691062" cy="1460865"/>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33" name="直接箭头连接符 32"/>
            <p:cNvCxnSpPr>
              <a:stCxn id="12" idx="6"/>
              <a:endCxn id="15" idx="2"/>
            </p:cNvCxnSpPr>
            <p:nvPr/>
          </p:nvCxnSpPr>
          <p:spPr bwMode="auto">
            <a:xfrm>
              <a:off x="7500156" y="3180596"/>
              <a:ext cx="1691062" cy="432717"/>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34" name="直接箭头连接符 33"/>
            <p:cNvCxnSpPr>
              <a:stCxn id="13" idx="6"/>
              <a:endCxn id="15" idx="2"/>
            </p:cNvCxnSpPr>
            <p:nvPr/>
          </p:nvCxnSpPr>
          <p:spPr bwMode="auto">
            <a:xfrm flipV="1">
              <a:off x="7500156" y="3613313"/>
              <a:ext cx="1691062" cy="691044"/>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35" name="直接箭头连接符 34"/>
            <p:cNvCxnSpPr>
              <a:stCxn id="14" idx="6"/>
              <a:endCxn id="15" idx="2"/>
            </p:cNvCxnSpPr>
            <p:nvPr/>
          </p:nvCxnSpPr>
          <p:spPr bwMode="auto">
            <a:xfrm flipV="1">
              <a:off x="7500156" y="3613313"/>
              <a:ext cx="1691062" cy="1618765"/>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6" name="文本框 35"/>
            <p:cNvSpPr txBox="1"/>
            <p:nvPr/>
          </p:nvSpPr>
          <p:spPr bwMode="auto">
            <a:xfrm>
              <a:off x="4259796" y="5759190"/>
              <a:ext cx="1404856" cy="924830"/>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mn-lt"/>
                  <a:ea typeface="+mn-ea"/>
                  <a:cs typeface="+mn-ea"/>
                  <a:sym typeface="+mn-lt"/>
                </a:rPr>
                <a:t>输入层</a:t>
              </a:r>
            </a:p>
          </p:txBody>
        </p:sp>
        <p:sp>
          <p:nvSpPr>
            <p:cNvPr id="37" name="文本框 36"/>
            <p:cNvSpPr txBox="1"/>
            <p:nvPr/>
          </p:nvSpPr>
          <p:spPr bwMode="auto">
            <a:xfrm>
              <a:off x="6600056" y="5764983"/>
              <a:ext cx="1440161" cy="924830"/>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mn-lt"/>
                  <a:ea typeface="+mn-ea"/>
                  <a:cs typeface="+mn-ea"/>
                  <a:sym typeface="+mn-lt"/>
                </a:rPr>
                <a:t>隐藏层</a:t>
              </a:r>
              <a:endParaRPr lang="en-US" altLang="zh-CN" sz="1200" dirty="0">
                <a:latin typeface="+mn-lt"/>
                <a:ea typeface="+mn-ea"/>
                <a:cs typeface="+mn-ea"/>
                <a:sym typeface="+mn-lt"/>
              </a:endParaRPr>
            </a:p>
          </p:txBody>
        </p:sp>
        <p:sp>
          <p:nvSpPr>
            <p:cNvPr id="38" name="文本框 37"/>
            <p:cNvSpPr txBox="1"/>
            <p:nvPr/>
          </p:nvSpPr>
          <p:spPr bwMode="auto">
            <a:xfrm>
              <a:off x="8813952" y="5471398"/>
              <a:ext cx="1350501" cy="924830"/>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mn-lt"/>
                  <a:ea typeface="+mn-ea"/>
                  <a:cs typeface="+mn-ea"/>
                  <a:sym typeface="+mn-lt"/>
                </a:rPr>
                <a:t>输出层</a:t>
              </a:r>
            </a:p>
          </p:txBody>
        </p:sp>
        <p:cxnSp>
          <p:nvCxnSpPr>
            <p:cNvPr id="39" name="直接箭头连接符 38"/>
            <p:cNvCxnSpPr>
              <a:stCxn id="15" idx="6"/>
            </p:cNvCxnSpPr>
            <p:nvPr/>
          </p:nvCxnSpPr>
          <p:spPr bwMode="auto">
            <a:xfrm>
              <a:off x="9947302" y="3613313"/>
              <a:ext cx="79321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6" name="组合 39"/>
          <p:cNvGrpSpPr/>
          <p:nvPr/>
        </p:nvGrpSpPr>
        <p:grpSpPr>
          <a:xfrm>
            <a:off x="6433143" y="3142467"/>
            <a:ext cx="2105444" cy="2263125"/>
            <a:chOff x="6787325" y="1366886"/>
            <a:chExt cx="1984587" cy="2256175"/>
          </a:xfrm>
        </p:grpSpPr>
        <p:pic>
          <p:nvPicPr>
            <p:cNvPr id="41" name="图片 40"/>
            <p:cNvPicPr>
              <a:picLocks noChangeAspect="1"/>
            </p:cNvPicPr>
            <p:nvPr/>
          </p:nvPicPr>
          <p:blipFill>
            <a:blip r:embed="rId4"/>
            <a:stretch>
              <a:fillRect/>
            </a:stretch>
          </p:blipFill>
          <p:spPr>
            <a:xfrm>
              <a:off x="7481225" y="1366886"/>
              <a:ext cx="1290687" cy="2216945"/>
            </a:xfrm>
            <a:prstGeom prst="rect">
              <a:avLst/>
            </a:prstGeom>
            <a:ln>
              <a:solidFill>
                <a:schemeClr val="bg1">
                  <a:lumMod val="85000"/>
                </a:schemeClr>
              </a:solidFill>
            </a:ln>
          </p:spPr>
        </p:pic>
        <p:sp>
          <p:nvSpPr>
            <p:cNvPr id="42" name="文本框 41"/>
            <p:cNvSpPr txBox="1"/>
            <p:nvPr/>
          </p:nvSpPr>
          <p:spPr>
            <a:xfrm>
              <a:off x="6787325" y="1379201"/>
              <a:ext cx="758819" cy="337514"/>
            </a:xfrm>
            <a:prstGeom prst="rect">
              <a:avLst/>
            </a:prstGeom>
            <a:noFill/>
            <a:ln>
              <a:solidFill>
                <a:schemeClr val="bg1">
                  <a:lumMod val="85000"/>
                </a:schemeClr>
              </a:solidFill>
            </a:ln>
          </p:spPr>
          <p:txBody>
            <a:bodyPr wrap="none" rtlCol="0">
              <a:spAutoFit/>
            </a:bodyPr>
            <a:lstStyle/>
            <a:p>
              <a:r>
                <a:rPr lang="zh-CN" altLang="en-US" sz="1600" dirty="0">
                  <a:latin typeface="+mn-lt"/>
                  <a:ea typeface="+mn-ea"/>
                  <a:cs typeface="+mn-ea"/>
                  <a:sym typeface="+mn-lt"/>
                </a:rPr>
                <a:t>输出层</a:t>
              </a:r>
            </a:p>
          </p:txBody>
        </p:sp>
        <p:sp>
          <p:nvSpPr>
            <p:cNvPr id="43" name="文本框 42"/>
            <p:cNvSpPr txBox="1"/>
            <p:nvPr/>
          </p:nvSpPr>
          <p:spPr>
            <a:xfrm>
              <a:off x="6787325" y="2352693"/>
              <a:ext cx="758819" cy="337514"/>
            </a:xfrm>
            <a:prstGeom prst="rect">
              <a:avLst/>
            </a:prstGeom>
            <a:noFill/>
            <a:ln>
              <a:solidFill>
                <a:schemeClr val="bg1">
                  <a:lumMod val="85000"/>
                </a:schemeClr>
              </a:solidFill>
            </a:ln>
          </p:spPr>
          <p:txBody>
            <a:bodyPr wrap="none" rtlCol="0">
              <a:spAutoFit/>
            </a:bodyPr>
            <a:lstStyle/>
            <a:p>
              <a:r>
                <a:rPr lang="zh-CN" altLang="en-US" sz="1600" dirty="0">
                  <a:latin typeface="+mn-lt"/>
                  <a:ea typeface="+mn-ea"/>
                  <a:cs typeface="+mn-ea"/>
                  <a:sym typeface="+mn-lt"/>
                </a:rPr>
                <a:t>隐藏层</a:t>
              </a:r>
            </a:p>
          </p:txBody>
        </p:sp>
        <p:sp>
          <p:nvSpPr>
            <p:cNvPr id="44" name="文本框 43"/>
            <p:cNvSpPr txBox="1"/>
            <p:nvPr/>
          </p:nvSpPr>
          <p:spPr>
            <a:xfrm>
              <a:off x="6787325" y="3285547"/>
              <a:ext cx="758819" cy="337514"/>
            </a:xfrm>
            <a:prstGeom prst="rect">
              <a:avLst/>
            </a:prstGeom>
            <a:noFill/>
            <a:ln>
              <a:solidFill>
                <a:schemeClr val="bg1">
                  <a:lumMod val="85000"/>
                </a:schemeClr>
              </a:solidFill>
            </a:ln>
          </p:spPr>
          <p:txBody>
            <a:bodyPr wrap="none" rtlCol="0">
              <a:spAutoFit/>
            </a:bodyPr>
            <a:lstStyle/>
            <a:p>
              <a:r>
                <a:rPr lang="zh-CN" altLang="en-US" sz="1600" dirty="0">
                  <a:latin typeface="+mn-lt"/>
                  <a:ea typeface="+mn-ea"/>
                  <a:cs typeface="+mn-ea"/>
                  <a:sym typeface="+mn-lt"/>
                </a:rPr>
                <a:t>输入层</a:t>
              </a:r>
            </a:p>
          </p:txBody>
        </p:sp>
      </p:grpSp>
      <p:sp>
        <p:nvSpPr>
          <p:cNvPr id="45" name="文本框 44"/>
          <p:cNvSpPr txBox="1"/>
          <p:nvPr/>
        </p:nvSpPr>
        <p:spPr>
          <a:xfrm>
            <a:off x="1324726" y="5601863"/>
            <a:ext cx="1733167" cy="400110"/>
          </a:xfrm>
          <a:prstGeom prst="rect">
            <a:avLst/>
          </a:prstGeom>
          <a:noFill/>
        </p:spPr>
        <p:txBody>
          <a:bodyPr wrap="none" rtlCol="0">
            <a:spAutoFit/>
          </a:bodyPr>
          <a:lstStyle/>
          <a:p>
            <a:r>
              <a:rPr lang="zh-CN" altLang="en-US" sz="2000" dirty="0">
                <a:solidFill>
                  <a:srgbClr val="C00000"/>
                </a:solidFill>
                <a:latin typeface="+mn-lt"/>
                <a:ea typeface="+mn-ea"/>
                <a:cs typeface="+mn-ea"/>
                <a:sym typeface="+mn-lt"/>
              </a:rPr>
              <a:t>人类神经网络</a:t>
            </a:r>
          </a:p>
        </p:txBody>
      </p:sp>
      <p:sp>
        <p:nvSpPr>
          <p:cNvPr id="46" name="文本框 45"/>
          <p:cNvSpPr txBox="1"/>
          <p:nvPr/>
        </p:nvSpPr>
        <p:spPr>
          <a:xfrm>
            <a:off x="4230073" y="5601863"/>
            <a:ext cx="958917" cy="400110"/>
          </a:xfrm>
          <a:prstGeom prst="rect">
            <a:avLst/>
          </a:prstGeom>
          <a:noFill/>
        </p:spPr>
        <p:txBody>
          <a:bodyPr wrap="none" rtlCol="0">
            <a:spAutoFit/>
          </a:bodyPr>
          <a:lstStyle/>
          <a:p>
            <a:r>
              <a:rPr lang="zh-CN" altLang="en-US" sz="2000" dirty="0">
                <a:solidFill>
                  <a:srgbClr val="C00000"/>
                </a:solidFill>
                <a:latin typeface="+mn-lt"/>
                <a:ea typeface="+mn-ea"/>
                <a:cs typeface="+mn-ea"/>
                <a:sym typeface="+mn-lt"/>
              </a:rPr>
              <a:t>感知器</a:t>
            </a:r>
          </a:p>
        </p:txBody>
      </p:sp>
      <p:sp>
        <p:nvSpPr>
          <p:cNvPr id="47" name="文本框 46"/>
          <p:cNvSpPr txBox="1"/>
          <p:nvPr/>
        </p:nvSpPr>
        <p:spPr>
          <a:xfrm>
            <a:off x="6855762" y="5601863"/>
            <a:ext cx="1733167" cy="400110"/>
          </a:xfrm>
          <a:prstGeom prst="rect">
            <a:avLst/>
          </a:prstGeom>
          <a:noFill/>
        </p:spPr>
        <p:txBody>
          <a:bodyPr wrap="none" rtlCol="0">
            <a:spAutoFit/>
          </a:bodyPr>
          <a:lstStyle/>
          <a:p>
            <a:r>
              <a:rPr lang="zh-CN" altLang="en-US" sz="2000" dirty="0">
                <a:solidFill>
                  <a:srgbClr val="C00000"/>
                </a:solidFill>
                <a:latin typeface="+mn-lt"/>
                <a:ea typeface="+mn-ea"/>
                <a:cs typeface="+mn-ea"/>
                <a:sym typeface="+mn-lt"/>
              </a:rPr>
              <a:t>深度神经网络</a:t>
            </a:r>
          </a:p>
        </p:txBody>
      </p:sp>
    </p:spTree>
    <p:extLst>
      <p:ext uri="{BB962C8B-B14F-4D97-AF65-F5344CB8AC3E}">
        <p14:creationId xmlns:p14="http://schemas.microsoft.com/office/powerpoint/2010/main" val="1832796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67857" y="119969"/>
            <a:ext cx="7920036" cy="550926"/>
          </a:xfrm>
        </p:spPr>
        <p:txBody>
          <a:bodyPr/>
          <a:lstStyle/>
          <a:p>
            <a:r>
              <a:rPr lang="zh-CN" altLang="en-US" sz="3200" b="1" dirty="0">
                <a:solidFill>
                  <a:srgbClr val="990000"/>
                </a:solidFill>
                <a:latin typeface="Microsoft YaHei" panose="020B0503020204020204" pitchFamily="34" charset="-122"/>
                <a:ea typeface="Microsoft YaHei" panose="020B0503020204020204" pitchFamily="34" charset="-122"/>
                <a:cs typeface="+mn-cs"/>
                <a:sym typeface="+mn-lt"/>
              </a:rPr>
              <a:t>前馈神经网络</a:t>
            </a:r>
          </a:p>
        </p:txBody>
      </p:sp>
      <p:sp>
        <p:nvSpPr>
          <p:cNvPr id="4" name="文本占位符 3"/>
          <p:cNvSpPr>
            <a:spLocks noGrp="1"/>
          </p:cNvSpPr>
          <p:nvPr>
            <p:ph type="body" sz="quarter" idx="10"/>
          </p:nvPr>
        </p:nvSpPr>
        <p:spPr>
          <a:xfrm>
            <a:off x="545094" y="800872"/>
            <a:ext cx="8057581" cy="1202641"/>
          </a:xfrm>
        </p:spPr>
        <p:txBody>
          <a:bodyPr/>
          <a:lstStyle/>
          <a:p>
            <a:pPr>
              <a:lnSpc>
                <a:spcPct val="150000"/>
              </a:lnSpc>
              <a:spcBef>
                <a:spcPts val="600"/>
              </a:spcBef>
            </a:pPr>
            <a:r>
              <a:rPr lang="zh-CN" altLang="en-US" sz="1800" dirty="0">
                <a:latin typeface="微软雅黑" panose="020B0503020204020204" pitchFamily="34" charset="-122"/>
                <a:ea typeface="微软雅黑" panose="020B0503020204020204" pitchFamily="34" charset="-122"/>
                <a:cs typeface="+mn-ea"/>
                <a:sym typeface="+mn-lt"/>
              </a:rPr>
              <a:t>前馈神经网络是一种最简单的神经网络，各神经元分层排列。每个神经元只与前一层的神经元相连，同一层的神经元之间没有互相连接，层间信息的传送只沿一个方向进行。</a:t>
            </a:r>
          </a:p>
        </p:txBody>
      </p:sp>
      <p:grpSp>
        <p:nvGrpSpPr>
          <p:cNvPr id="2" name="组合 1"/>
          <p:cNvGrpSpPr/>
          <p:nvPr/>
        </p:nvGrpSpPr>
        <p:grpSpPr>
          <a:xfrm>
            <a:off x="2314493" y="2489881"/>
            <a:ext cx="4426763" cy="3771368"/>
            <a:chOff x="1882832" y="1643824"/>
            <a:chExt cx="8281620" cy="5243605"/>
          </a:xfrm>
        </p:grpSpPr>
        <p:grpSp>
          <p:nvGrpSpPr>
            <p:cNvPr id="5" name="组合 4"/>
            <p:cNvGrpSpPr/>
            <p:nvPr/>
          </p:nvGrpSpPr>
          <p:grpSpPr>
            <a:xfrm>
              <a:off x="1919536" y="1643824"/>
              <a:ext cx="8064896" cy="4145028"/>
              <a:chOff x="1811524" y="1660236"/>
              <a:chExt cx="8064896" cy="4145028"/>
            </a:xfrm>
          </p:grpSpPr>
          <p:sp>
            <p:nvSpPr>
              <p:cNvPr id="6" name="矩形 5"/>
              <p:cNvSpPr/>
              <p:nvPr/>
            </p:nvSpPr>
            <p:spPr bwMode="auto">
              <a:xfrm>
                <a:off x="1811524" y="1988146"/>
                <a:ext cx="972108" cy="3456384"/>
              </a:xfrm>
              <a:prstGeom prst="rect">
                <a:avLst/>
              </a:prstGeom>
              <a:solidFill>
                <a:srgbClr val="FFC1C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t">
                  <a:spcBef>
                    <a:spcPct val="0"/>
                  </a:spcBef>
                  <a:spcAft>
                    <a:spcPct val="0"/>
                  </a:spcAft>
                </a:pPr>
                <a:endParaRPr lang="zh-CN" altLang="en-US" sz="1000">
                  <a:cs typeface="+mn-ea"/>
                  <a:sym typeface="+mn-lt"/>
                </a:endParaRPr>
              </a:p>
            </p:txBody>
          </p:sp>
          <p:sp>
            <p:nvSpPr>
              <p:cNvPr id="7" name="矩形 6"/>
              <p:cNvSpPr/>
              <p:nvPr/>
            </p:nvSpPr>
            <p:spPr bwMode="auto">
              <a:xfrm>
                <a:off x="4175787" y="1660236"/>
                <a:ext cx="972108" cy="4145028"/>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t">
                  <a:spcBef>
                    <a:spcPct val="0"/>
                  </a:spcBef>
                  <a:spcAft>
                    <a:spcPct val="0"/>
                  </a:spcAft>
                </a:pPr>
                <a:endParaRPr lang="zh-CN" altLang="en-US" sz="1000">
                  <a:cs typeface="+mn-ea"/>
                  <a:sym typeface="+mn-lt"/>
                </a:endParaRPr>
              </a:p>
            </p:txBody>
          </p:sp>
          <p:sp>
            <p:nvSpPr>
              <p:cNvPr id="8" name="矩形 7"/>
              <p:cNvSpPr/>
              <p:nvPr/>
            </p:nvSpPr>
            <p:spPr bwMode="auto">
              <a:xfrm>
                <a:off x="6540050" y="1660236"/>
                <a:ext cx="972108" cy="4145028"/>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t">
                  <a:spcBef>
                    <a:spcPct val="0"/>
                  </a:spcBef>
                  <a:spcAft>
                    <a:spcPct val="0"/>
                  </a:spcAft>
                </a:pPr>
                <a:endParaRPr lang="zh-CN" altLang="en-US" sz="1000">
                  <a:cs typeface="+mn-ea"/>
                  <a:sym typeface="+mn-lt"/>
                </a:endParaRPr>
              </a:p>
            </p:txBody>
          </p:sp>
          <p:sp>
            <p:nvSpPr>
              <p:cNvPr id="9" name="矩形 8"/>
              <p:cNvSpPr/>
              <p:nvPr/>
            </p:nvSpPr>
            <p:spPr bwMode="auto">
              <a:xfrm>
                <a:off x="8904312" y="2692952"/>
                <a:ext cx="972108" cy="1764196"/>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t">
                  <a:spcBef>
                    <a:spcPct val="0"/>
                  </a:spcBef>
                  <a:spcAft>
                    <a:spcPct val="0"/>
                  </a:spcAft>
                </a:pPr>
                <a:endParaRPr lang="zh-CN" altLang="en-US" sz="1000">
                  <a:cs typeface="+mn-ea"/>
                  <a:sym typeface="+mn-lt"/>
                </a:endParaRPr>
              </a:p>
            </p:txBody>
          </p:sp>
          <p:sp>
            <p:nvSpPr>
              <p:cNvPr id="10" name="椭圆 9"/>
              <p:cNvSpPr/>
              <p:nvPr/>
            </p:nvSpPr>
            <p:spPr bwMode="auto">
              <a:xfrm>
                <a:off x="1919536" y="2168860"/>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t">
                  <a:spcBef>
                    <a:spcPct val="0"/>
                  </a:spcBef>
                  <a:spcAft>
                    <a:spcPct val="0"/>
                  </a:spcAft>
                </a:pPr>
                <a:endParaRPr lang="zh-CN" altLang="en-US" sz="1000">
                  <a:cs typeface="+mn-ea"/>
                  <a:sym typeface="+mn-lt"/>
                </a:endParaRPr>
              </a:p>
            </p:txBody>
          </p:sp>
          <p:sp>
            <p:nvSpPr>
              <p:cNvPr id="11" name="椭圆 10"/>
              <p:cNvSpPr/>
              <p:nvPr/>
            </p:nvSpPr>
            <p:spPr bwMode="auto">
              <a:xfrm>
                <a:off x="1919536" y="3197008"/>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t">
                  <a:spcBef>
                    <a:spcPct val="0"/>
                  </a:spcBef>
                  <a:spcAft>
                    <a:spcPct val="0"/>
                  </a:spcAft>
                </a:pPr>
                <a:endParaRPr lang="zh-CN" altLang="en-US" sz="1000">
                  <a:cs typeface="+mn-ea"/>
                  <a:sym typeface="+mn-lt"/>
                </a:endParaRPr>
              </a:p>
            </p:txBody>
          </p:sp>
          <p:sp>
            <p:nvSpPr>
              <p:cNvPr id="12" name="椭圆 11"/>
              <p:cNvSpPr/>
              <p:nvPr/>
            </p:nvSpPr>
            <p:spPr bwMode="auto">
              <a:xfrm>
                <a:off x="1919536" y="4320769"/>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t">
                  <a:spcBef>
                    <a:spcPct val="0"/>
                  </a:spcBef>
                  <a:spcAft>
                    <a:spcPct val="0"/>
                  </a:spcAft>
                </a:pPr>
                <a:endParaRPr lang="zh-CN" altLang="en-US" sz="1000">
                  <a:cs typeface="+mn-ea"/>
                  <a:sym typeface="+mn-lt"/>
                </a:endParaRPr>
              </a:p>
            </p:txBody>
          </p:sp>
          <p:sp>
            <p:nvSpPr>
              <p:cNvPr id="13" name="椭圆 12"/>
              <p:cNvSpPr/>
              <p:nvPr/>
            </p:nvSpPr>
            <p:spPr bwMode="auto">
              <a:xfrm>
                <a:off x="4259796" y="1790818"/>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t">
                  <a:spcBef>
                    <a:spcPct val="0"/>
                  </a:spcBef>
                  <a:spcAft>
                    <a:spcPct val="0"/>
                  </a:spcAft>
                </a:pPr>
                <a:endParaRPr lang="zh-CN" altLang="en-US" sz="1000">
                  <a:cs typeface="+mn-ea"/>
                  <a:sym typeface="+mn-lt"/>
                </a:endParaRPr>
              </a:p>
            </p:txBody>
          </p:sp>
          <p:sp>
            <p:nvSpPr>
              <p:cNvPr id="14" name="椭圆 13"/>
              <p:cNvSpPr/>
              <p:nvPr/>
            </p:nvSpPr>
            <p:spPr bwMode="auto">
              <a:xfrm>
                <a:off x="4259796" y="2818966"/>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t">
                  <a:spcBef>
                    <a:spcPct val="0"/>
                  </a:spcBef>
                  <a:spcAft>
                    <a:spcPct val="0"/>
                  </a:spcAft>
                </a:pPr>
                <a:endParaRPr lang="zh-CN" altLang="en-US" sz="1000">
                  <a:cs typeface="+mn-ea"/>
                  <a:sym typeface="+mn-lt"/>
                </a:endParaRPr>
              </a:p>
            </p:txBody>
          </p:sp>
          <p:sp>
            <p:nvSpPr>
              <p:cNvPr id="15" name="椭圆 14"/>
              <p:cNvSpPr/>
              <p:nvPr/>
            </p:nvSpPr>
            <p:spPr bwMode="auto">
              <a:xfrm>
                <a:off x="4259796" y="3942727"/>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t">
                  <a:spcBef>
                    <a:spcPct val="0"/>
                  </a:spcBef>
                  <a:spcAft>
                    <a:spcPct val="0"/>
                  </a:spcAft>
                </a:pPr>
                <a:endParaRPr lang="zh-CN" altLang="en-US" sz="1000">
                  <a:cs typeface="+mn-ea"/>
                  <a:sym typeface="+mn-lt"/>
                </a:endParaRPr>
              </a:p>
            </p:txBody>
          </p:sp>
          <p:sp>
            <p:nvSpPr>
              <p:cNvPr id="16" name="椭圆 15"/>
              <p:cNvSpPr/>
              <p:nvPr/>
            </p:nvSpPr>
            <p:spPr bwMode="auto">
              <a:xfrm>
                <a:off x="4259796" y="4870448"/>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t">
                  <a:spcBef>
                    <a:spcPct val="0"/>
                  </a:spcBef>
                  <a:spcAft>
                    <a:spcPct val="0"/>
                  </a:spcAft>
                </a:pPr>
                <a:endParaRPr lang="zh-CN" altLang="en-US" sz="1000">
                  <a:cs typeface="+mn-ea"/>
                  <a:sym typeface="+mn-lt"/>
                </a:endParaRPr>
              </a:p>
            </p:txBody>
          </p:sp>
          <p:sp>
            <p:nvSpPr>
              <p:cNvPr id="17" name="椭圆 16"/>
              <p:cNvSpPr/>
              <p:nvPr/>
            </p:nvSpPr>
            <p:spPr bwMode="auto">
              <a:xfrm>
                <a:off x="6636060" y="1790818"/>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t">
                  <a:spcBef>
                    <a:spcPct val="0"/>
                  </a:spcBef>
                  <a:spcAft>
                    <a:spcPct val="0"/>
                  </a:spcAft>
                </a:pPr>
                <a:endParaRPr lang="zh-CN" altLang="en-US" sz="1000">
                  <a:cs typeface="+mn-ea"/>
                  <a:sym typeface="+mn-lt"/>
                </a:endParaRPr>
              </a:p>
            </p:txBody>
          </p:sp>
          <p:sp>
            <p:nvSpPr>
              <p:cNvPr id="18" name="椭圆 17"/>
              <p:cNvSpPr/>
              <p:nvPr/>
            </p:nvSpPr>
            <p:spPr bwMode="auto">
              <a:xfrm>
                <a:off x="6636060" y="2818966"/>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t">
                  <a:spcBef>
                    <a:spcPct val="0"/>
                  </a:spcBef>
                  <a:spcAft>
                    <a:spcPct val="0"/>
                  </a:spcAft>
                </a:pPr>
                <a:endParaRPr lang="zh-CN" altLang="en-US" sz="1000">
                  <a:cs typeface="+mn-ea"/>
                  <a:sym typeface="+mn-lt"/>
                </a:endParaRPr>
              </a:p>
            </p:txBody>
          </p:sp>
          <p:sp>
            <p:nvSpPr>
              <p:cNvPr id="19" name="椭圆 18"/>
              <p:cNvSpPr/>
              <p:nvPr/>
            </p:nvSpPr>
            <p:spPr bwMode="auto">
              <a:xfrm>
                <a:off x="6636060" y="3942727"/>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t">
                  <a:spcBef>
                    <a:spcPct val="0"/>
                  </a:spcBef>
                  <a:spcAft>
                    <a:spcPct val="0"/>
                  </a:spcAft>
                </a:pPr>
                <a:endParaRPr lang="zh-CN" altLang="en-US" sz="1000">
                  <a:cs typeface="+mn-ea"/>
                  <a:sym typeface="+mn-lt"/>
                </a:endParaRPr>
              </a:p>
            </p:txBody>
          </p:sp>
          <p:sp>
            <p:nvSpPr>
              <p:cNvPr id="20" name="椭圆 19"/>
              <p:cNvSpPr/>
              <p:nvPr/>
            </p:nvSpPr>
            <p:spPr bwMode="auto">
              <a:xfrm>
                <a:off x="6636060" y="4870448"/>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t">
                  <a:spcBef>
                    <a:spcPct val="0"/>
                  </a:spcBef>
                  <a:spcAft>
                    <a:spcPct val="0"/>
                  </a:spcAft>
                </a:pPr>
                <a:endParaRPr lang="zh-CN" altLang="en-US" sz="1000">
                  <a:cs typeface="+mn-ea"/>
                  <a:sym typeface="+mn-lt"/>
                </a:endParaRPr>
              </a:p>
            </p:txBody>
          </p:sp>
          <p:sp>
            <p:nvSpPr>
              <p:cNvPr id="21" name="椭圆 20"/>
              <p:cNvSpPr/>
              <p:nvPr/>
            </p:nvSpPr>
            <p:spPr bwMode="auto">
              <a:xfrm>
                <a:off x="9012324" y="2798488"/>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t">
                  <a:spcBef>
                    <a:spcPct val="0"/>
                  </a:spcBef>
                  <a:spcAft>
                    <a:spcPct val="0"/>
                  </a:spcAft>
                </a:pPr>
                <a:endParaRPr lang="zh-CN" altLang="en-US" sz="1000">
                  <a:cs typeface="+mn-ea"/>
                  <a:sym typeface="+mn-lt"/>
                </a:endParaRPr>
              </a:p>
            </p:txBody>
          </p:sp>
          <p:sp>
            <p:nvSpPr>
              <p:cNvPr id="22" name="椭圆 21"/>
              <p:cNvSpPr/>
              <p:nvPr/>
            </p:nvSpPr>
            <p:spPr bwMode="auto">
              <a:xfrm>
                <a:off x="9012324" y="3660107"/>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t">
                  <a:spcBef>
                    <a:spcPct val="0"/>
                  </a:spcBef>
                  <a:spcAft>
                    <a:spcPct val="0"/>
                  </a:spcAft>
                </a:pPr>
                <a:endParaRPr lang="zh-CN" altLang="en-US" sz="1000">
                  <a:cs typeface="+mn-ea"/>
                  <a:sym typeface="+mn-lt"/>
                </a:endParaRPr>
              </a:p>
            </p:txBody>
          </p:sp>
          <p:cxnSp>
            <p:nvCxnSpPr>
              <p:cNvPr id="23" name="直接箭头连接符 22"/>
              <p:cNvCxnSpPr>
                <a:stCxn id="10" idx="6"/>
              </p:cNvCxnSpPr>
              <p:nvPr/>
            </p:nvCxnSpPr>
            <p:spPr bwMode="auto">
              <a:xfrm flipV="1">
                <a:off x="2675620" y="2168860"/>
                <a:ext cx="1584176" cy="378042"/>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直接箭头连接符 23"/>
              <p:cNvCxnSpPr>
                <a:endCxn id="14" idx="2"/>
              </p:cNvCxnSpPr>
              <p:nvPr/>
            </p:nvCxnSpPr>
            <p:spPr bwMode="auto">
              <a:xfrm>
                <a:off x="2687621" y="2546902"/>
                <a:ext cx="1572175" cy="650106"/>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直接箭头连接符 24"/>
              <p:cNvCxnSpPr>
                <a:endCxn id="15" idx="2"/>
              </p:cNvCxnSpPr>
              <p:nvPr/>
            </p:nvCxnSpPr>
            <p:spPr bwMode="auto">
              <a:xfrm>
                <a:off x="2693622" y="2546902"/>
                <a:ext cx="1566174" cy="1773867"/>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直接箭头连接符 25"/>
              <p:cNvCxnSpPr>
                <a:endCxn id="16" idx="2"/>
              </p:cNvCxnSpPr>
              <p:nvPr/>
            </p:nvCxnSpPr>
            <p:spPr bwMode="auto">
              <a:xfrm>
                <a:off x="2687621" y="2546902"/>
                <a:ext cx="1572175" cy="270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7" name="直接箭头连接符 26"/>
              <p:cNvCxnSpPr/>
              <p:nvPr/>
            </p:nvCxnSpPr>
            <p:spPr bwMode="auto">
              <a:xfrm flipV="1">
                <a:off x="2687621" y="2168860"/>
                <a:ext cx="1572175" cy="140619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8" name="直接箭头连接符 27"/>
              <p:cNvCxnSpPr>
                <a:stCxn id="11" idx="6"/>
              </p:cNvCxnSpPr>
              <p:nvPr/>
            </p:nvCxnSpPr>
            <p:spPr bwMode="auto">
              <a:xfrm flipV="1">
                <a:off x="2675620" y="3176530"/>
                <a:ext cx="1584176" cy="39852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9" name="直接箭头连接符 28"/>
              <p:cNvCxnSpPr>
                <a:endCxn id="15" idx="2"/>
              </p:cNvCxnSpPr>
              <p:nvPr/>
            </p:nvCxnSpPr>
            <p:spPr bwMode="auto">
              <a:xfrm>
                <a:off x="2687621" y="3575050"/>
                <a:ext cx="1572175" cy="745719"/>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0" name="直接箭头连接符 29"/>
              <p:cNvCxnSpPr>
                <a:endCxn id="16" idx="2"/>
              </p:cNvCxnSpPr>
              <p:nvPr/>
            </p:nvCxnSpPr>
            <p:spPr bwMode="auto">
              <a:xfrm>
                <a:off x="2687621" y="3564685"/>
                <a:ext cx="1572175" cy="1683805"/>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1" name="直接箭头连接符 30"/>
              <p:cNvCxnSpPr>
                <a:endCxn id="13" idx="2"/>
              </p:cNvCxnSpPr>
              <p:nvPr/>
            </p:nvCxnSpPr>
            <p:spPr bwMode="auto">
              <a:xfrm flipV="1">
                <a:off x="2687621" y="2168860"/>
                <a:ext cx="1572175" cy="2562781"/>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2" name="直接箭头连接符 31"/>
              <p:cNvCxnSpPr>
                <a:endCxn id="14" idx="2"/>
              </p:cNvCxnSpPr>
              <p:nvPr/>
            </p:nvCxnSpPr>
            <p:spPr bwMode="auto">
              <a:xfrm flipV="1">
                <a:off x="2687621" y="3197008"/>
                <a:ext cx="1572175" cy="1515887"/>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3" name="直接箭头连接符 32"/>
              <p:cNvCxnSpPr>
                <a:stCxn id="12" idx="6"/>
                <a:endCxn id="15" idx="2"/>
              </p:cNvCxnSpPr>
              <p:nvPr/>
            </p:nvCxnSpPr>
            <p:spPr bwMode="auto">
              <a:xfrm flipV="1">
                <a:off x="2675620" y="4320769"/>
                <a:ext cx="1584176" cy="378042"/>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4" name="直接箭头连接符 33"/>
              <p:cNvCxnSpPr>
                <a:endCxn id="16" idx="2"/>
              </p:cNvCxnSpPr>
              <p:nvPr/>
            </p:nvCxnSpPr>
            <p:spPr bwMode="auto">
              <a:xfrm>
                <a:off x="2687621" y="4691716"/>
                <a:ext cx="1572175" cy="556774"/>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5" name="直接箭头连接符 34"/>
              <p:cNvCxnSpPr>
                <a:stCxn id="13" idx="6"/>
                <a:endCxn id="17" idx="2"/>
              </p:cNvCxnSpPr>
              <p:nvPr/>
            </p:nvCxnSpPr>
            <p:spPr bwMode="auto">
              <a:xfrm>
                <a:off x="5015880" y="2168860"/>
                <a:ext cx="1620180"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6" name="直接箭头连接符 35"/>
              <p:cNvCxnSpPr>
                <a:stCxn id="13" idx="6"/>
                <a:endCxn id="18" idx="2"/>
              </p:cNvCxnSpPr>
              <p:nvPr/>
            </p:nvCxnSpPr>
            <p:spPr bwMode="auto">
              <a:xfrm>
                <a:off x="5015880" y="2168860"/>
                <a:ext cx="1620180" cy="1028148"/>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37" name="直接箭头连接符 36"/>
              <p:cNvCxnSpPr>
                <a:endCxn id="19" idx="2"/>
              </p:cNvCxnSpPr>
              <p:nvPr/>
            </p:nvCxnSpPr>
            <p:spPr bwMode="auto">
              <a:xfrm>
                <a:off x="5015880" y="2168860"/>
                <a:ext cx="1620180" cy="2151909"/>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38" name="直接箭头连接符 37"/>
              <p:cNvCxnSpPr>
                <a:stCxn id="13" idx="6"/>
                <a:endCxn id="20" idx="2"/>
              </p:cNvCxnSpPr>
              <p:nvPr/>
            </p:nvCxnSpPr>
            <p:spPr bwMode="auto">
              <a:xfrm>
                <a:off x="5015880" y="2168860"/>
                <a:ext cx="1620180" cy="307963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39" name="直接箭头连接符 38"/>
              <p:cNvCxnSpPr>
                <a:stCxn id="14" idx="6"/>
                <a:endCxn id="17" idx="2"/>
              </p:cNvCxnSpPr>
              <p:nvPr/>
            </p:nvCxnSpPr>
            <p:spPr bwMode="auto">
              <a:xfrm flipV="1">
                <a:off x="5015880" y="2168860"/>
                <a:ext cx="1620180" cy="1028148"/>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0" name="直接箭头连接符 39"/>
              <p:cNvCxnSpPr>
                <a:stCxn id="14" idx="6"/>
                <a:endCxn id="18" idx="2"/>
              </p:cNvCxnSpPr>
              <p:nvPr/>
            </p:nvCxnSpPr>
            <p:spPr bwMode="auto">
              <a:xfrm>
                <a:off x="5015880" y="3197008"/>
                <a:ext cx="162018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1" name="直接箭头连接符 40"/>
              <p:cNvCxnSpPr>
                <a:stCxn id="14" idx="6"/>
                <a:endCxn id="19" idx="2"/>
              </p:cNvCxnSpPr>
              <p:nvPr/>
            </p:nvCxnSpPr>
            <p:spPr bwMode="auto">
              <a:xfrm>
                <a:off x="5015880" y="3197008"/>
                <a:ext cx="1620180" cy="112376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2" name="直接箭头连接符 41"/>
              <p:cNvCxnSpPr>
                <a:stCxn id="14" idx="6"/>
                <a:endCxn id="20" idx="2"/>
              </p:cNvCxnSpPr>
              <p:nvPr/>
            </p:nvCxnSpPr>
            <p:spPr bwMode="auto">
              <a:xfrm>
                <a:off x="5015880" y="3197008"/>
                <a:ext cx="1620180" cy="2051482"/>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3" name="直接箭头连接符 42"/>
              <p:cNvCxnSpPr>
                <a:stCxn id="15" idx="6"/>
                <a:endCxn id="17" idx="2"/>
              </p:cNvCxnSpPr>
              <p:nvPr/>
            </p:nvCxnSpPr>
            <p:spPr bwMode="auto">
              <a:xfrm flipV="1">
                <a:off x="5015880" y="2168860"/>
                <a:ext cx="1620180" cy="2151909"/>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4" name="直接箭头连接符 43"/>
              <p:cNvCxnSpPr>
                <a:stCxn id="15" idx="6"/>
                <a:endCxn id="18" idx="2"/>
              </p:cNvCxnSpPr>
              <p:nvPr/>
            </p:nvCxnSpPr>
            <p:spPr bwMode="auto">
              <a:xfrm flipV="1">
                <a:off x="5015880" y="3197008"/>
                <a:ext cx="1620180" cy="112376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5" name="直接箭头连接符 44"/>
              <p:cNvCxnSpPr>
                <a:stCxn id="15" idx="6"/>
                <a:endCxn id="19" idx="2"/>
              </p:cNvCxnSpPr>
              <p:nvPr/>
            </p:nvCxnSpPr>
            <p:spPr bwMode="auto">
              <a:xfrm>
                <a:off x="5015880" y="4320769"/>
                <a:ext cx="162018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6" name="直接箭头连接符 45"/>
              <p:cNvCxnSpPr>
                <a:stCxn id="15" idx="6"/>
                <a:endCxn id="20" idx="2"/>
              </p:cNvCxnSpPr>
              <p:nvPr/>
            </p:nvCxnSpPr>
            <p:spPr bwMode="auto">
              <a:xfrm>
                <a:off x="5015880" y="4320769"/>
                <a:ext cx="1620180" cy="92772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7" name="直接箭头连接符 46"/>
              <p:cNvCxnSpPr>
                <a:stCxn id="16" idx="6"/>
                <a:endCxn id="17" idx="2"/>
              </p:cNvCxnSpPr>
              <p:nvPr/>
            </p:nvCxnSpPr>
            <p:spPr bwMode="auto">
              <a:xfrm flipV="1">
                <a:off x="5015880" y="2168860"/>
                <a:ext cx="1620180" cy="307963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8" name="直接箭头连接符 47"/>
              <p:cNvCxnSpPr>
                <a:stCxn id="16" idx="6"/>
                <a:endCxn id="18" idx="2"/>
              </p:cNvCxnSpPr>
              <p:nvPr/>
            </p:nvCxnSpPr>
            <p:spPr bwMode="auto">
              <a:xfrm flipV="1">
                <a:off x="5015880" y="3197008"/>
                <a:ext cx="1620180" cy="2051482"/>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9" name="直接箭头连接符 48"/>
              <p:cNvCxnSpPr>
                <a:stCxn id="16" idx="6"/>
                <a:endCxn id="19" idx="2"/>
              </p:cNvCxnSpPr>
              <p:nvPr/>
            </p:nvCxnSpPr>
            <p:spPr bwMode="auto">
              <a:xfrm flipV="1">
                <a:off x="5015880" y="4320769"/>
                <a:ext cx="1620180" cy="92772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0" name="直接箭头连接符 49"/>
              <p:cNvCxnSpPr>
                <a:endCxn id="20" idx="2"/>
              </p:cNvCxnSpPr>
              <p:nvPr/>
            </p:nvCxnSpPr>
            <p:spPr bwMode="auto">
              <a:xfrm>
                <a:off x="5015880" y="5248490"/>
                <a:ext cx="162018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1" name="直接箭头连接符 50"/>
              <p:cNvCxnSpPr>
                <a:stCxn id="17" idx="6"/>
                <a:endCxn id="21" idx="2"/>
              </p:cNvCxnSpPr>
              <p:nvPr/>
            </p:nvCxnSpPr>
            <p:spPr bwMode="auto">
              <a:xfrm>
                <a:off x="7392144" y="2168860"/>
                <a:ext cx="1620180" cy="100767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2" name="直接箭头连接符 51"/>
              <p:cNvCxnSpPr>
                <a:endCxn id="22" idx="2"/>
              </p:cNvCxnSpPr>
              <p:nvPr/>
            </p:nvCxnSpPr>
            <p:spPr bwMode="auto">
              <a:xfrm>
                <a:off x="7392144" y="2168860"/>
                <a:ext cx="1620180" cy="1869289"/>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3" name="直接箭头连接符 52"/>
              <p:cNvCxnSpPr>
                <a:stCxn id="18" idx="6"/>
                <a:endCxn id="21" idx="2"/>
              </p:cNvCxnSpPr>
              <p:nvPr/>
            </p:nvCxnSpPr>
            <p:spPr bwMode="auto">
              <a:xfrm flipV="1">
                <a:off x="7392144" y="3176530"/>
                <a:ext cx="1620180" cy="20478"/>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4" name="直接箭头连接符 53"/>
              <p:cNvCxnSpPr>
                <a:stCxn id="18" idx="6"/>
                <a:endCxn id="22" idx="2"/>
              </p:cNvCxnSpPr>
              <p:nvPr/>
            </p:nvCxnSpPr>
            <p:spPr bwMode="auto">
              <a:xfrm>
                <a:off x="7392144" y="3197008"/>
                <a:ext cx="1620180" cy="84114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5" name="直接箭头连接符 54"/>
              <p:cNvCxnSpPr>
                <a:stCxn id="19" idx="6"/>
                <a:endCxn id="22" idx="2"/>
              </p:cNvCxnSpPr>
              <p:nvPr/>
            </p:nvCxnSpPr>
            <p:spPr bwMode="auto">
              <a:xfrm flipV="1">
                <a:off x="7392144" y="4038149"/>
                <a:ext cx="1620180" cy="28262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6" name="直接箭头连接符 55"/>
              <p:cNvCxnSpPr>
                <a:endCxn id="21" idx="2"/>
              </p:cNvCxnSpPr>
              <p:nvPr/>
            </p:nvCxnSpPr>
            <p:spPr bwMode="auto">
              <a:xfrm flipV="1">
                <a:off x="7392144" y="3176530"/>
                <a:ext cx="1620180" cy="118417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7" name="直接箭头连接符 56"/>
              <p:cNvCxnSpPr>
                <a:stCxn id="20" idx="6"/>
                <a:endCxn id="21" idx="2"/>
              </p:cNvCxnSpPr>
              <p:nvPr/>
            </p:nvCxnSpPr>
            <p:spPr bwMode="auto">
              <a:xfrm flipV="1">
                <a:off x="7392144" y="3176530"/>
                <a:ext cx="1620180" cy="207196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8" name="直接箭头连接符 57"/>
              <p:cNvCxnSpPr>
                <a:stCxn id="20" idx="6"/>
                <a:endCxn id="22" idx="2"/>
              </p:cNvCxnSpPr>
              <p:nvPr/>
            </p:nvCxnSpPr>
            <p:spPr bwMode="auto">
              <a:xfrm flipV="1">
                <a:off x="7392144" y="4038149"/>
                <a:ext cx="1620180" cy="121034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sp>
          <p:nvSpPr>
            <p:cNvPr id="59" name="文本框 58"/>
            <p:cNvSpPr txBox="1"/>
            <p:nvPr/>
          </p:nvSpPr>
          <p:spPr bwMode="auto">
            <a:xfrm>
              <a:off x="1882832" y="5484891"/>
              <a:ext cx="1404856" cy="97911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2000" dirty="0">
                  <a:latin typeface="微软雅黑" panose="020B0503020204020204" pitchFamily="34" charset="-122"/>
                  <a:ea typeface="微软雅黑" panose="020B0503020204020204" pitchFamily="34" charset="-122"/>
                  <a:cs typeface="+mn-ea"/>
                  <a:sym typeface="+mn-lt"/>
                </a:rPr>
                <a:t>输入层</a:t>
              </a:r>
            </a:p>
          </p:txBody>
        </p:sp>
        <p:sp>
          <p:nvSpPr>
            <p:cNvPr id="60" name="文本框 59"/>
            <p:cNvSpPr txBox="1"/>
            <p:nvPr/>
          </p:nvSpPr>
          <p:spPr bwMode="auto">
            <a:xfrm>
              <a:off x="6564054" y="5908311"/>
              <a:ext cx="1888556" cy="97911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2000" dirty="0">
                  <a:latin typeface="微软雅黑" panose="020B0503020204020204" pitchFamily="34" charset="-122"/>
                  <a:ea typeface="微软雅黑" panose="020B0503020204020204" pitchFamily="34" charset="-122"/>
                  <a:cs typeface="+mn-ea"/>
                  <a:sym typeface="+mn-lt"/>
                </a:rPr>
                <a:t>隐藏层</a:t>
              </a:r>
              <a:r>
                <a:rPr lang="en-US" altLang="zh-CN" sz="2000" dirty="0">
                  <a:latin typeface="微软雅黑" panose="020B0503020204020204" pitchFamily="34" charset="-122"/>
                  <a:ea typeface="微软雅黑" panose="020B0503020204020204" pitchFamily="34" charset="-122"/>
                  <a:cs typeface="+mn-ea"/>
                  <a:sym typeface="+mn-lt"/>
                </a:rPr>
                <a:t>2</a:t>
              </a:r>
            </a:p>
          </p:txBody>
        </p:sp>
        <p:sp>
          <p:nvSpPr>
            <p:cNvPr id="61" name="文本框 60"/>
            <p:cNvSpPr txBox="1"/>
            <p:nvPr/>
          </p:nvSpPr>
          <p:spPr bwMode="auto">
            <a:xfrm>
              <a:off x="8813952" y="5471766"/>
              <a:ext cx="1350500" cy="97911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2000" dirty="0">
                  <a:latin typeface="微软雅黑" panose="020B0503020204020204" pitchFamily="34" charset="-122"/>
                  <a:ea typeface="微软雅黑" panose="020B0503020204020204" pitchFamily="34" charset="-122"/>
                  <a:cs typeface="+mn-ea"/>
                  <a:sym typeface="+mn-lt"/>
                </a:rPr>
                <a:t>输出层</a:t>
              </a:r>
            </a:p>
          </p:txBody>
        </p:sp>
        <p:sp>
          <p:nvSpPr>
            <p:cNvPr id="62" name="文本框 61"/>
            <p:cNvSpPr txBox="1"/>
            <p:nvPr/>
          </p:nvSpPr>
          <p:spPr bwMode="auto">
            <a:xfrm>
              <a:off x="4193438" y="5870343"/>
              <a:ext cx="1899603" cy="97911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2000" dirty="0">
                  <a:latin typeface="微软雅黑" panose="020B0503020204020204" pitchFamily="34" charset="-122"/>
                  <a:ea typeface="微软雅黑" panose="020B0503020204020204" pitchFamily="34" charset="-122"/>
                  <a:cs typeface="+mn-ea"/>
                  <a:sym typeface="+mn-lt"/>
                </a:rPr>
                <a:t>隐藏层</a:t>
              </a:r>
              <a:r>
                <a:rPr lang="en-US" altLang="zh-CN" sz="2000" dirty="0">
                  <a:latin typeface="微软雅黑" panose="020B0503020204020204" pitchFamily="34" charset="-122"/>
                  <a:ea typeface="微软雅黑" panose="020B0503020204020204" pitchFamily="34" charset="-122"/>
                  <a:cs typeface="+mn-ea"/>
                  <a:sym typeface="+mn-lt"/>
                </a:rPr>
                <a:t>1</a:t>
              </a:r>
              <a:endParaRPr lang="zh-CN" altLang="en-US" sz="2000" dirty="0">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172434779"/>
      </p:ext>
    </p:extLst>
  </p:cSld>
  <p:clrMapOvr>
    <a:masterClrMapping/>
  </p:clrMapOvr>
</p:sld>
</file>

<file path=ppt/theme/theme1.xml><?xml version="1.0" encoding="utf-8"?>
<a:theme xmlns:a="http://schemas.openxmlformats.org/drawingml/2006/main" name="4_Office 主题">
  <a:themeElements>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4_Office 主题">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7_Office 主题">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lin ang="5400000" scaled="0"/>
        </a:gradFill>
        <a:effectLst>
          <a:outerShdw sx="1000" sy="1000" rotWithShape="0">
            <a:srgbClr val="000000"/>
          </a:outerShdw>
        </a:effectLst>
        <a:scene3d>
          <a:camera prst="isometricOffAxis2Left">
            <a:rot lat="0" lon="0" rev="0"/>
          </a:camera>
          <a:lightRig rig="threePt" dir="t">
            <a:rot lat="0" lon="0" rev="0"/>
          </a:lightRig>
        </a:scene3d>
        <a:sp3d extrusionH="430530" prstMaterial="metal">
          <a:bevelT w="13970" h="13970" prst="angle"/>
          <a:bevelB w="13970" h="13970" prst="angle"/>
          <a:extrusionClr>
            <a:srgbClr val="7030A0"/>
          </a:extrusionClr>
        </a:sp3d>
      </a:spPr>
      <a:bodyPr rtlCol="0" anchor="ctr">
        <a:flatTx/>
      </a:bodyPr>
      <a:lstStyle>
        <a:defPPr algn="ctr">
          <a:defRPr/>
        </a:defPPr>
      </a:lstStyle>
      <a:style>
        <a:lnRef idx="0">
          <a:schemeClr val="accent4"/>
        </a:lnRef>
        <a:fillRef idx="3">
          <a:schemeClr val="accent4"/>
        </a:fillRef>
        <a:effectRef idx="3">
          <a:schemeClr val="accent4"/>
        </a:effectRef>
        <a:fontRef idx="minor">
          <a:schemeClr val="lt1"/>
        </a:fontRef>
      </a:style>
    </a:sp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13060</TotalTime>
  <Words>5232</Words>
  <Application>Microsoft Office PowerPoint</Application>
  <PresentationFormat>全屏显示(4:3)</PresentationFormat>
  <Paragraphs>358</Paragraphs>
  <Slides>53</Slides>
  <Notes>23</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0</vt:i4>
      </vt:variant>
      <vt:variant>
        <vt:lpstr>幻灯片标题</vt:lpstr>
      </vt:variant>
      <vt:variant>
        <vt:i4>53</vt:i4>
      </vt:variant>
    </vt:vector>
  </HeadingPairs>
  <TitlesOfParts>
    <vt:vector size="66" baseType="lpstr">
      <vt:lpstr>Batang</vt:lpstr>
      <vt:lpstr>黑体</vt:lpstr>
      <vt:lpstr>华文隶书</vt:lpstr>
      <vt:lpstr>华文细黑</vt:lpstr>
      <vt:lpstr>宋体</vt:lpstr>
      <vt:lpstr>Microsoft YaHei</vt:lpstr>
      <vt:lpstr>Microsoft YaHei</vt:lpstr>
      <vt:lpstr>幼圆</vt:lpstr>
      <vt:lpstr>Arial</vt:lpstr>
      <vt:lpstr>Calibri</vt:lpstr>
      <vt:lpstr>Wingdings</vt:lpstr>
      <vt:lpstr>4_Office 主题</vt:lpstr>
      <vt:lpstr>7_Office 主题</vt:lpstr>
      <vt:lpstr> CS433 Parallel and Distributed Computing  </vt:lpstr>
      <vt:lpstr>PowerPoint 演示文稿</vt:lpstr>
      <vt:lpstr>PowerPoint 演示文稿</vt:lpstr>
      <vt:lpstr>PowerPoint 演示文稿</vt:lpstr>
      <vt:lpstr>PowerPoint 演示文稿</vt:lpstr>
      <vt:lpstr>PowerPoint 演示文稿</vt:lpstr>
      <vt:lpstr>深度学习发展</vt:lpstr>
      <vt:lpstr>神经网络基础</vt:lpstr>
      <vt:lpstr>前馈神经网络</vt:lpstr>
      <vt:lpstr>卷积神经网络</vt:lpstr>
      <vt:lpstr>卷积神经网络的重要概念</vt:lpstr>
      <vt:lpstr>卷积</vt:lpstr>
      <vt:lpstr>PowerPoint 演示文稿</vt:lpstr>
      <vt:lpstr>全连接</vt:lpstr>
      <vt:lpstr>并行度</vt:lpstr>
      <vt:lpstr>并行度</vt:lpstr>
      <vt:lpstr>PowerPoint 演示文稿</vt:lpstr>
      <vt:lpstr>PowerPoint 演示文稿</vt:lpstr>
      <vt:lpstr>NVIDIA Volta</vt:lpstr>
      <vt:lpstr>GPU做卷积</vt:lpstr>
      <vt:lpstr>GPU做卷积</vt:lpstr>
      <vt:lpstr>Tensor Core</vt:lpstr>
      <vt:lpstr>Google TPU （Systolic Array）</vt:lpstr>
      <vt:lpstr>Google TPU （Systolic Array）</vt:lpstr>
      <vt:lpstr>Google TPU （Systolic Array）</vt:lpstr>
      <vt:lpstr>Google TPU （Systolic Array）</vt:lpstr>
      <vt:lpstr>Tesla FSD</vt:lpstr>
      <vt:lpstr>Tesla FSD</vt:lpstr>
      <vt:lpstr>PowerPoint 演示文稿</vt:lpstr>
      <vt:lpstr>Ascend Processor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番茄花园</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番茄花园</dc:creator>
  <cp:lastModifiedBy>Alex Liang</cp:lastModifiedBy>
  <cp:revision>1832</cp:revision>
  <dcterms:created xsi:type="dcterms:W3CDTF">2009-03-12T05:07:32Z</dcterms:created>
  <dcterms:modified xsi:type="dcterms:W3CDTF">2020-10-25T11:56:24Z</dcterms:modified>
</cp:coreProperties>
</file>